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70">
          <p15:clr>
            <a:srgbClr val="A4A3A4"/>
          </p15:clr>
        </p15:guide>
        <p15:guide id="2" pos="325">
          <p15:clr>
            <a:srgbClr val="A4A3A4"/>
          </p15:clr>
        </p15:guide>
        <p15:guide id="3" pos="7401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40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D7B815-693D-44D6-8655-C052727BC7C4}">
  <a:tblStyle styleId="{A5D7B815-693D-44D6-8655-C052727BC7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0" orient="horz"/>
        <p:guide pos="325"/>
        <p:guide pos="7401"/>
        <p:guide pos="3840"/>
        <p:guide pos="40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7bc177c11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e7bc177c11_5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7bc177c1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e7bc177c11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7bc177c11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e7bc177c11_2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74c19e18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e74c19e18b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7bc177c11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e7bc177c11_5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74c19e18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e74c19e18b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74c19e18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e74c19e18b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7bc177c11_7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7bc177c11_7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77d5ba9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e77d5ba94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7bc177c11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e7bc177c1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e7bc177c11_7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e7bc177c11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e7bc177c11_7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e7bc177c11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e7bc177c11_7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e7bc177c11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40f293b0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740f293b06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e7bc177c11_7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e7bc177c11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e77d5ba940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e77d5ba940_4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e7bc177c1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2e7bc177c1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7bc177c11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2e7bc177c11_2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e7bc177c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2e7bc177c1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e7bc177c11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2e7bc177c11_2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e7bc177c11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2e7bc177c11_2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e7bc177c11_2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2e7bc177c11_2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e7bc177c11_2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2e7bc177c11_2_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e7bc177c1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2e7bc177c1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e7bc177c11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2e7bc177c11_2_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e7bc177c11_2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2e7bc177c11_2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740f293b06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2740f293b06_1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7bc177c11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e7bc177c11_2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e7bc177c11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2e7bc177c11_6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e7bc177c1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2e7bc177c11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e7bc177c11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2e7bc177c11_6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e7bc177c11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2e7bc177c11_9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e7bc177c11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2e7bc177c11_2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2024년도 프로젝트평가 훈련기관 신청안내 </a:t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s://phoneggu.shop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Relationship Id="rId8" Type="http://schemas.openxmlformats.org/officeDocument/2006/relationships/image" Target="../media/image6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89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73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86.png"/><Relationship Id="rId6" Type="http://schemas.openxmlformats.org/officeDocument/2006/relationships/image" Target="../media/image58.png"/><Relationship Id="rId7" Type="http://schemas.openxmlformats.org/officeDocument/2006/relationships/image" Target="../media/image74.png"/><Relationship Id="rId8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76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9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9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88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0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3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79.png"/><Relationship Id="rId8" Type="http://schemas.openxmlformats.org/officeDocument/2006/relationships/image" Target="../media/image8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1.png"/><Relationship Id="rId4" Type="http://schemas.openxmlformats.org/officeDocument/2006/relationships/image" Target="../media/image85.png"/><Relationship Id="rId5" Type="http://schemas.openxmlformats.org/officeDocument/2006/relationships/image" Target="../media/image9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5" Type="http://schemas.openxmlformats.org/officeDocument/2006/relationships/image" Target="../media/image1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4.png"/><Relationship Id="rId4" Type="http://schemas.openxmlformats.org/officeDocument/2006/relationships/image" Target="../media/image107.png"/><Relationship Id="rId5" Type="http://schemas.openxmlformats.org/officeDocument/2006/relationships/image" Target="../media/image97.png"/><Relationship Id="rId6" Type="http://schemas.openxmlformats.org/officeDocument/2006/relationships/image" Target="../media/image110.png"/><Relationship Id="rId7" Type="http://schemas.openxmlformats.org/officeDocument/2006/relationships/image" Target="../media/image109.png"/><Relationship Id="rId8" Type="http://schemas.openxmlformats.org/officeDocument/2006/relationships/image" Target="../media/image1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0.png"/><Relationship Id="rId4" Type="http://schemas.openxmlformats.org/officeDocument/2006/relationships/image" Target="../media/image114.png"/><Relationship Id="rId5" Type="http://schemas.openxmlformats.org/officeDocument/2006/relationships/image" Target="../media/image112.png"/><Relationship Id="rId6" Type="http://schemas.openxmlformats.org/officeDocument/2006/relationships/image" Target="../media/image102.png"/><Relationship Id="rId7" Type="http://schemas.openxmlformats.org/officeDocument/2006/relationships/image" Target="../media/image1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118.png"/><Relationship Id="rId5" Type="http://schemas.openxmlformats.org/officeDocument/2006/relationships/image" Target="../media/image10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10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1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106.png"/><Relationship Id="rId5" Type="http://schemas.openxmlformats.org/officeDocument/2006/relationships/image" Target="../media/image1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19.png"/><Relationship Id="rId5" Type="http://schemas.openxmlformats.org/officeDocument/2006/relationships/image" Target="../media/image1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1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1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136.png"/><Relationship Id="rId5" Type="http://schemas.openxmlformats.org/officeDocument/2006/relationships/image" Target="../media/image1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117.png"/><Relationship Id="rId5" Type="http://schemas.openxmlformats.org/officeDocument/2006/relationships/image" Target="../media/image1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1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1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130.png"/><Relationship Id="rId5" Type="http://schemas.openxmlformats.org/officeDocument/2006/relationships/image" Target="../media/image1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128.png"/><Relationship Id="rId5" Type="http://schemas.openxmlformats.org/officeDocument/2006/relationships/image" Target="../media/image1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129.png"/><Relationship Id="rId5" Type="http://schemas.openxmlformats.org/officeDocument/2006/relationships/image" Target="../media/image1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138.png"/><Relationship Id="rId5" Type="http://schemas.openxmlformats.org/officeDocument/2006/relationships/image" Target="../media/image1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23.png"/><Relationship Id="rId5" Type="http://schemas.openxmlformats.org/officeDocument/2006/relationships/image" Target="../media/image125.png"/><Relationship Id="rId6" Type="http://schemas.openxmlformats.org/officeDocument/2006/relationships/image" Target="../media/image37.png"/><Relationship Id="rId7" Type="http://schemas.openxmlformats.org/officeDocument/2006/relationships/image" Target="../media/image1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23.png"/><Relationship Id="rId5" Type="http://schemas.openxmlformats.org/officeDocument/2006/relationships/image" Target="../media/image125.png"/><Relationship Id="rId6" Type="http://schemas.openxmlformats.org/officeDocument/2006/relationships/image" Target="../media/image37.png"/><Relationship Id="rId7" Type="http://schemas.openxmlformats.org/officeDocument/2006/relationships/image" Target="../media/image1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123.png"/><Relationship Id="rId5" Type="http://schemas.openxmlformats.org/officeDocument/2006/relationships/image" Target="../media/image125.png"/><Relationship Id="rId6" Type="http://schemas.openxmlformats.org/officeDocument/2006/relationships/image" Target="../media/image37.png"/><Relationship Id="rId7" Type="http://schemas.openxmlformats.org/officeDocument/2006/relationships/image" Target="../media/image1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4.png"/><Relationship Id="rId13" Type="http://schemas.openxmlformats.org/officeDocument/2006/relationships/image" Target="../media/image47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15" Type="http://schemas.openxmlformats.org/officeDocument/2006/relationships/image" Target="../media/image54.png"/><Relationship Id="rId14" Type="http://schemas.openxmlformats.org/officeDocument/2006/relationships/image" Target="../media/image51.png"/><Relationship Id="rId16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32.png"/><Relationship Id="rId7" Type="http://schemas.openxmlformats.org/officeDocument/2006/relationships/image" Target="../media/image63.png"/><Relationship Id="rId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64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Relationship Id="rId8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Relationship Id="rId8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0" l="0" r="48349" t="37985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5"/>
          <p:cNvGrpSpPr/>
          <p:nvPr/>
        </p:nvGrpSpPr>
        <p:grpSpPr>
          <a:xfrm>
            <a:off x="4367809" y="1370504"/>
            <a:ext cx="7115886" cy="1054787"/>
            <a:chOff x="6747213" y="1370504"/>
            <a:chExt cx="4736481" cy="1054787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이젠아카데미</a:t>
              </a:r>
              <a:endPara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6747213" y="1809738"/>
              <a:ext cx="4736481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40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폰꾸(PHONE GGU)</a:t>
              </a:r>
              <a:endParaRPr b="1" i="0" sz="40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0030" y="3915155"/>
            <a:ext cx="7469973" cy="368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6">
            <a:alphaModFix/>
          </a:blip>
          <a:srcRect b="17378" l="21662" r="0" t="1"/>
          <a:stretch/>
        </p:blipFill>
        <p:spPr>
          <a:xfrm>
            <a:off x="0" y="1229667"/>
            <a:ext cx="6616356" cy="5641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5"/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97" name="Google Shape;97;p15"/>
            <p:cNvSpPr/>
            <p:nvPr/>
          </p:nvSpPr>
          <p:spPr>
            <a:xfrm>
              <a:off x="251139" y="1723399"/>
              <a:ext cx="1047217" cy="1047469"/>
            </a:xfrm>
            <a:custGeom>
              <a:rect b="b" l="l" r="r" t="t"/>
              <a:pathLst>
                <a:path extrusionOk="0" h="1047469" w="1047217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75650" y="2048162"/>
              <a:ext cx="397819" cy="397819"/>
            </a:xfrm>
            <a:custGeom>
              <a:rect b="b" l="l" r="r" t="t"/>
              <a:pathLst>
                <a:path extrusionOk="0" h="397819" w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9" name="Google Shape;9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8896" y="5508981"/>
            <a:ext cx="335776" cy="3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990" y="5818556"/>
            <a:ext cx="321625" cy="32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185502" y="2579591"/>
            <a:ext cx="7145038" cy="4110073"/>
            <a:chOff x="6724385" y="3788328"/>
            <a:chExt cx="5158500" cy="2206514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7648836" y="3788328"/>
              <a:ext cx="1194816" cy="543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5"/>
            <p:cNvSpPr txBox="1"/>
            <p:nvPr/>
          </p:nvSpPr>
          <p:spPr>
            <a:xfrm>
              <a:off x="6831834" y="4028119"/>
              <a:ext cx="30330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9144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r>
                <a:rPr b="1" lang="ko-KR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TEAM 3조 </a:t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6724385" y="5829541"/>
              <a:ext cx="51585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5"/>
          <p:cNvSpPr txBox="1"/>
          <p:nvPr/>
        </p:nvSpPr>
        <p:spPr>
          <a:xfrm>
            <a:off x="7247900" y="2905900"/>
            <a:ext cx="326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3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SB &amp; JS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319275" y="3814275"/>
            <a:ext cx="59754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(Spring Boot &amp; JavaScript)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 : </a:t>
            </a:r>
            <a:r>
              <a:rPr b="1" lang="ko-KR" sz="23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황성우(조장), 강백천, 김주현, 남선욱</a:t>
            </a:r>
            <a:endParaRPr b="1" sz="23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: </a:t>
            </a:r>
            <a:r>
              <a:rPr b="1" lang="ko-KR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0"/>
              </a:rPr>
              <a:t>https://phoneggu.shop/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5" name="Google Shape;395;p24"/>
          <p:cNvGrpSpPr/>
          <p:nvPr/>
        </p:nvGrpSpPr>
        <p:grpSpPr>
          <a:xfrm>
            <a:off x="376102" y="333243"/>
            <a:ext cx="6188019" cy="831300"/>
            <a:chOff x="376102" y="333243"/>
            <a:chExt cx="6188019" cy="831300"/>
          </a:xfrm>
        </p:grpSpPr>
        <p:sp>
          <p:nvSpPr>
            <p:cNvPr id="396" name="Google Shape;396;p24"/>
            <p:cNvSpPr txBox="1"/>
            <p:nvPr/>
          </p:nvSpPr>
          <p:spPr>
            <a:xfrm>
              <a:off x="1461721" y="585057"/>
              <a:ext cx="5102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사이트맵 / ERD </a:t>
              </a:r>
              <a:endParaRPr/>
            </a:p>
          </p:txBody>
        </p:sp>
        <p:sp>
          <p:nvSpPr>
            <p:cNvPr id="397" name="Google Shape;397;p2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3378C8"/>
                  </a:solidFill>
                </a:rPr>
                <a:t>4</a:t>
              </a:r>
              <a:r>
                <a:rPr b="1"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8" name="Google Shape;398;p2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4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4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/>
        </p:nvSpPr>
        <p:spPr>
          <a:xfrm>
            <a:off x="743615" y="1430219"/>
            <a:ext cx="1032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ERD 다이어그램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0625" y="2003700"/>
            <a:ext cx="7650749" cy="47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5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376102" y="333243"/>
            <a:ext cx="6188019" cy="830997"/>
            <a:chOff x="376102" y="333243"/>
            <a:chExt cx="6188019" cy="830997"/>
          </a:xfrm>
        </p:grpSpPr>
        <p:sp>
          <p:nvSpPr>
            <p:cNvPr id="415" name="Google Shape;415;p25"/>
            <p:cNvSpPr txBox="1"/>
            <p:nvPr/>
          </p:nvSpPr>
          <p:spPr>
            <a:xfrm>
              <a:off x="1461721" y="585057"/>
              <a:ext cx="5102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 b="1" sz="3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25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7" name="Google Shape;417;p25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25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5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5"/>
          <p:cNvGrpSpPr/>
          <p:nvPr/>
        </p:nvGrpSpPr>
        <p:grpSpPr>
          <a:xfrm>
            <a:off x="896990" y="2150398"/>
            <a:ext cx="10398031" cy="4236859"/>
            <a:chOff x="501798" y="2344962"/>
            <a:chExt cx="2122307" cy="3832181"/>
          </a:xfrm>
        </p:grpSpPr>
        <p:grpSp>
          <p:nvGrpSpPr>
            <p:cNvPr id="426" name="Google Shape;426;p25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427" name="Google Shape;427;p25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9" name="Google Shape;429;p25"/>
            <p:cNvSpPr txBox="1"/>
            <p:nvPr/>
          </p:nvSpPr>
          <p:spPr>
            <a:xfrm>
              <a:off x="693027" y="3025692"/>
              <a:ext cx="17043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1. 메인페이지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30" name="Google Shape;430;p25"/>
            <p:cNvGrpSpPr/>
            <p:nvPr/>
          </p:nvGrpSpPr>
          <p:grpSpPr>
            <a:xfrm>
              <a:off x="1363496" y="2344962"/>
              <a:ext cx="408282" cy="380422"/>
              <a:chOff x="373180" y="2066948"/>
              <a:chExt cx="889526" cy="828829"/>
            </a:xfrm>
          </p:grpSpPr>
          <p:sp>
            <p:nvSpPr>
              <p:cNvPr id="431" name="Google Shape;431;p25"/>
              <p:cNvSpPr/>
              <p:nvPr/>
            </p:nvSpPr>
            <p:spPr>
              <a:xfrm>
                <a:off x="373180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3" name="Google Shape;433;p25"/>
              <p:cNvSpPr txBox="1"/>
              <p:nvPr/>
            </p:nvSpPr>
            <p:spPr>
              <a:xfrm>
                <a:off x="534558" y="2297425"/>
                <a:ext cx="557100" cy="36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4" name="Google Shape;434;p25"/>
          <p:cNvSpPr txBox="1"/>
          <p:nvPr/>
        </p:nvSpPr>
        <p:spPr>
          <a:xfrm>
            <a:off x="2580004" y="3465267"/>
            <a:ext cx="703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회원관리</a:t>
            </a:r>
            <a:endParaRPr b="1" sz="18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5"/>
          <p:cNvSpPr txBox="1"/>
          <p:nvPr/>
        </p:nvSpPr>
        <p:spPr>
          <a:xfrm>
            <a:off x="2580004" y="4000592"/>
            <a:ext cx="703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상품관리</a:t>
            </a:r>
            <a:endParaRPr b="1" sz="18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5"/>
          <p:cNvSpPr txBox="1"/>
          <p:nvPr/>
        </p:nvSpPr>
        <p:spPr>
          <a:xfrm>
            <a:off x="2580004" y="4644479"/>
            <a:ext cx="703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장바구니/주문/결제</a:t>
            </a:r>
            <a:endParaRPr b="1" sz="18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2580004" y="5288354"/>
            <a:ext cx="703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lang="ko-KR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리뷰게시판 / Q&amp;A게시판</a:t>
            </a:r>
            <a:endParaRPr b="1" sz="18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80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26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4" name="Google Shape;444;p26"/>
          <p:cNvGrpSpPr/>
          <p:nvPr/>
        </p:nvGrpSpPr>
        <p:grpSpPr>
          <a:xfrm>
            <a:off x="397577" y="326068"/>
            <a:ext cx="5948619" cy="831300"/>
            <a:chOff x="376102" y="333243"/>
            <a:chExt cx="5948619" cy="831300"/>
          </a:xfrm>
        </p:grpSpPr>
        <p:sp>
          <p:nvSpPr>
            <p:cNvPr id="445" name="Google Shape;445;p26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446" name="Google Shape;446;p2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2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6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26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451" name="Google Shape;451;p26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피그마를 이용한 순수 디자인</a:t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3" name="Google Shape;4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50425"/>
            <a:ext cx="3423050" cy="4596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050" y="2150425"/>
            <a:ext cx="4367450" cy="4596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500" y="2150425"/>
            <a:ext cx="4336549" cy="45961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" y="-202300"/>
            <a:ext cx="12192000" cy="70603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1" name="Google Shape;461;p27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63" name="Google Shape;463;p27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464" name="Google Shape;464;p2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2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2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2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469" name="Google Shape;469;p2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&lt;회원가입&gt;</a:t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1" name="Google Shape;4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00" y="1984275"/>
            <a:ext cx="3461150" cy="474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27"/>
          <p:cNvSpPr txBox="1"/>
          <p:nvPr/>
        </p:nvSpPr>
        <p:spPr>
          <a:xfrm>
            <a:off x="3792275" y="1984275"/>
            <a:ext cx="185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전체화면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3" name="Google Shape;473;p27"/>
          <p:cNvCxnSpPr/>
          <p:nvPr/>
        </p:nvCxnSpPr>
        <p:spPr>
          <a:xfrm>
            <a:off x="3674250" y="2192025"/>
            <a:ext cx="11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4" name="Google Shape;4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1350" y="4651425"/>
            <a:ext cx="2708672" cy="68038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1350" y="5514675"/>
            <a:ext cx="2905125" cy="121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1357" y="2356373"/>
            <a:ext cx="2943286" cy="130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1360" y="3738700"/>
            <a:ext cx="4342131" cy="83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27"/>
          <p:cNvSpPr txBox="1"/>
          <p:nvPr/>
        </p:nvSpPr>
        <p:spPr>
          <a:xfrm>
            <a:off x="6939850" y="2399775"/>
            <a:ext cx="244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중복 확인 클릭시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9" name="Google Shape;479;p27"/>
          <p:cNvCxnSpPr/>
          <p:nvPr/>
        </p:nvCxnSpPr>
        <p:spPr>
          <a:xfrm>
            <a:off x="6787850" y="2607525"/>
            <a:ext cx="11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27"/>
          <p:cNvCxnSpPr/>
          <p:nvPr/>
        </p:nvCxnSpPr>
        <p:spPr>
          <a:xfrm>
            <a:off x="8153500" y="4063400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27"/>
          <p:cNvSpPr txBox="1"/>
          <p:nvPr/>
        </p:nvSpPr>
        <p:spPr>
          <a:xfrm>
            <a:off x="8391150" y="3856700"/>
            <a:ext cx="356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중복확인 미클릭시 alert창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2" name="Google Shape;482;p27"/>
          <p:cNvCxnSpPr/>
          <p:nvPr/>
        </p:nvCxnSpPr>
        <p:spPr>
          <a:xfrm>
            <a:off x="3874576" y="3587375"/>
            <a:ext cx="1413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27"/>
          <p:cNvCxnSpPr/>
          <p:nvPr/>
        </p:nvCxnSpPr>
        <p:spPr>
          <a:xfrm>
            <a:off x="3874576" y="3042625"/>
            <a:ext cx="1413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27"/>
          <p:cNvCxnSpPr/>
          <p:nvPr/>
        </p:nvCxnSpPr>
        <p:spPr>
          <a:xfrm>
            <a:off x="3873100" y="3042625"/>
            <a:ext cx="3000" cy="54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27"/>
          <p:cNvCxnSpPr/>
          <p:nvPr/>
        </p:nvCxnSpPr>
        <p:spPr>
          <a:xfrm>
            <a:off x="5287662" y="3042625"/>
            <a:ext cx="3000" cy="54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7"/>
          <p:cNvCxnSpPr/>
          <p:nvPr/>
        </p:nvCxnSpPr>
        <p:spPr>
          <a:xfrm>
            <a:off x="5582398" y="4333475"/>
            <a:ext cx="243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27"/>
          <p:cNvCxnSpPr/>
          <p:nvPr/>
        </p:nvCxnSpPr>
        <p:spPr>
          <a:xfrm>
            <a:off x="5582398" y="3788725"/>
            <a:ext cx="243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27"/>
          <p:cNvCxnSpPr/>
          <p:nvPr/>
        </p:nvCxnSpPr>
        <p:spPr>
          <a:xfrm>
            <a:off x="5579850" y="3788725"/>
            <a:ext cx="5100" cy="54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27"/>
          <p:cNvCxnSpPr/>
          <p:nvPr/>
        </p:nvCxnSpPr>
        <p:spPr>
          <a:xfrm>
            <a:off x="8021472" y="3788725"/>
            <a:ext cx="5100" cy="54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7"/>
          <p:cNvCxnSpPr/>
          <p:nvPr/>
        </p:nvCxnSpPr>
        <p:spPr>
          <a:xfrm>
            <a:off x="4925766" y="5021000"/>
            <a:ext cx="1523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27"/>
          <p:cNvCxnSpPr/>
          <p:nvPr/>
        </p:nvCxnSpPr>
        <p:spPr>
          <a:xfrm>
            <a:off x="4925766" y="4651700"/>
            <a:ext cx="1523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7"/>
          <p:cNvCxnSpPr/>
          <p:nvPr/>
        </p:nvCxnSpPr>
        <p:spPr>
          <a:xfrm>
            <a:off x="4924175" y="4651700"/>
            <a:ext cx="3300" cy="36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27"/>
          <p:cNvCxnSpPr/>
          <p:nvPr/>
        </p:nvCxnSpPr>
        <p:spPr>
          <a:xfrm>
            <a:off x="6448750" y="4651700"/>
            <a:ext cx="3300" cy="36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7"/>
          <p:cNvCxnSpPr/>
          <p:nvPr/>
        </p:nvCxnSpPr>
        <p:spPr>
          <a:xfrm>
            <a:off x="3837892" y="5331800"/>
            <a:ext cx="85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27"/>
          <p:cNvCxnSpPr/>
          <p:nvPr/>
        </p:nvCxnSpPr>
        <p:spPr>
          <a:xfrm>
            <a:off x="3837892" y="5217500"/>
            <a:ext cx="85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27"/>
          <p:cNvCxnSpPr/>
          <p:nvPr/>
        </p:nvCxnSpPr>
        <p:spPr>
          <a:xfrm>
            <a:off x="3837000" y="5217500"/>
            <a:ext cx="1800" cy="11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27"/>
          <p:cNvCxnSpPr/>
          <p:nvPr/>
        </p:nvCxnSpPr>
        <p:spPr>
          <a:xfrm>
            <a:off x="4692025" y="5217500"/>
            <a:ext cx="1800" cy="11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27"/>
          <p:cNvCxnSpPr/>
          <p:nvPr/>
        </p:nvCxnSpPr>
        <p:spPr>
          <a:xfrm>
            <a:off x="3840781" y="6700750"/>
            <a:ext cx="18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27"/>
          <p:cNvCxnSpPr/>
          <p:nvPr/>
        </p:nvCxnSpPr>
        <p:spPr>
          <a:xfrm>
            <a:off x="3840781" y="6412900"/>
            <a:ext cx="1896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27"/>
          <p:cNvCxnSpPr/>
          <p:nvPr/>
        </p:nvCxnSpPr>
        <p:spPr>
          <a:xfrm>
            <a:off x="3838800" y="6412900"/>
            <a:ext cx="3900" cy="2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27"/>
          <p:cNvCxnSpPr/>
          <p:nvPr/>
        </p:nvCxnSpPr>
        <p:spPr>
          <a:xfrm>
            <a:off x="5737278" y="6412900"/>
            <a:ext cx="3900" cy="28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27"/>
          <p:cNvCxnSpPr/>
          <p:nvPr/>
        </p:nvCxnSpPr>
        <p:spPr>
          <a:xfrm>
            <a:off x="6520025" y="4923025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27"/>
          <p:cNvSpPr txBox="1"/>
          <p:nvPr/>
        </p:nvSpPr>
        <p:spPr>
          <a:xfrm>
            <a:off x="6992575" y="4668363"/>
            <a:ext cx="532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비밀번호와 비밀번호 확인에 입력된 값이 일치할 때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6~16자가 아니면 alert창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4" name="Google Shape;504;p27"/>
          <p:cNvCxnSpPr/>
          <p:nvPr/>
        </p:nvCxnSpPr>
        <p:spPr>
          <a:xfrm>
            <a:off x="6714300" y="6123225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27"/>
          <p:cNvSpPr txBox="1"/>
          <p:nvPr/>
        </p:nvSpPr>
        <p:spPr>
          <a:xfrm>
            <a:off x="6992575" y="5917750"/>
            <a:ext cx="550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비밀번호와 비밀번호 확인에 입력된 값이 일치하지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않을 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3797200" y="661225"/>
            <a:ext cx="66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28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3" name="Google Shape;513;p2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6" name="Google Shape;516;p2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2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8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8"/>
          <p:cNvSpPr txBox="1"/>
          <p:nvPr/>
        </p:nvSpPr>
        <p:spPr>
          <a:xfrm>
            <a:off x="7278975" y="4316938"/>
            <a:ext cx="48408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이메일 : @를 기준으로 앞뒤로 입력받은 값을 하나의 이메일로 합쳐 DB에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필수 입력 : 아이디, 비밀번호, 비밀번호 확인, 이름, 휴대전화, 주소, 이메일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비어있는 필드란이 있으면 가장 위에 있는 필드란에 포커스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8"/>
          <p:cNvSpPr txBox="1"/>
          <p:nvPr/>
        </p:nvSpPr>
        <p:spPr>
          <a:xfrm>
            <a:off x="3025225" y="5768088"/>
            <a:ext cx="6048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휴대전화 : 3 - 4 - 4 자 입력 가능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문자열 입력 방지 기능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3번에 나눠서 입력 받은 값을 하나의 전화번호 합쳐 DB에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8"/>
          <p:cNvSpPr txBox="1"/>
          <p:nvPr/>
        </p:nvSpPr>
        <p:spPr>
          <a:xfrm>
            <a:off x="7376125" y="2424413"/>
            <a:ext cx="169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API 연동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3" name="Google Shape;523;p28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524" name="Google Shape;524;p28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&lt;회원가입&gt;</a:t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26" name="Google Shape;5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13" y="5750800"/>
            <a:ext cx="2466975" cy="9810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7" name="Google Shape;527;p28"/>
          <p:cNvCxnSpPr/>
          <p:nvPr/>
        </p:nvCxnSpPr>
        <p:spPr>
          <a:xfrm>
            <a:off x="2618100" y="6240288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8" name="Google Shape;5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25" y="1988851"/>
            <a:ext cx="4400300" cy="3572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6513" y="1988838"/>
            <a:ext cx="2466975" cy="274877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0" name="Google Shape;530;p28"/>
          <p:cNvCxnSpPr/>
          <p:nvPr/>
        </p:nvCxnSpPr>
        <p:spPr>
          <a:xfrm>
            <a:off x="214576" y="3329350"/>
            <a:ext cx="399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28"/>
          <p:cNvCxnSpPr/>
          <p:nvPr/>
        </p:nvCxnSpPr>
        <p:spPr>
          <a:xfrm>
            <a:off x="214576" y="2065200"/>
            <a:ext cx="399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28"/>
          <p:cNvCxnSpPr/>
          <p:nvPr/>
        </p:nvCxnSpPr>
        <p:spPr>
          <a:xfrm>
            <a:off x="210400" y="2065200"/>
            <a:ext cx="8400" cy="125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8"/>
          <p:cNvCxnSpPr/>
          <p:nvPr/>
        </p:nvCxnSpPr>
        <p:spPr>
          <a:xfrm>
            <a:off x="4212837" y="2065200"/>
            <a:ext cx="8400" cy="125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8"/>
          <p:cNvCxnSpPr/>
          <p:nvPr/>
        </p:nvCxnSpPr>
        <p:spPr>
          <a:xfrm>
            <a:off x="212777" y="3898900"/>
            <a:ext cx="2276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28"/>
          <p:cNvCxnSpPr/>
          <p:nvPr/>
        </p:nvCxnSpPr>
        <p:spPr>
          <a:xfrm>
            <a:off x="212777" y="3349925"/>
            <a:ext cx="2276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28"/>
          <p:cNvCxnSpPr/>
          <p:nvPr/>
        </p:nvCxnSpPr>
        <p:spPr>
          <a:xfrm>
            <a:off x="210400" y="3349925"/>
            <a:ext cx="4500" cy="54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28"/>
          <p:cNvCxnSpPr/>
          <p:nvPr/>
        </p:nvCxnSpPr>
        <p:spPr>
          <a:xfrm>
            <a:off x="2488450" y="3349925"/>
            <a:ext cx="4500" cy="54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28"/>
          <p:cNvCxnSpPr/>
          <p:nvPr/>
        </p:nvCxnSpPr>
        <p:spPr>
          <a:xfrm>
            <a:off x="7103475" y="2631113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28"/>
          <p:cNvCxnSpPr/>
          <p:nvPr/>
        </p:nvCxnSpPr>
        <p:spPr>
          <a:xfrm flipH="1" rot="10800000">
            <a:off x="2425675" y="5180650"/>
            <a:ext cx="4776000" cy="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28"/>
          <p:cNvCxnSpPr/>
          <p:nvPr/>
        </p:nvCxnSpPr>
        <p:spPr>
          <a:xfrm flipH="1">
            <a:off x="2417875" y="3901913"/>
            <a:ext cx="7800" cy="129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29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7" name="Google Shape;547;p2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48" name="Google Shape;548;p2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29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 b="1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2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2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2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 txBox="1"/>
          <p:nvPr/>
        </p:nvSpPr>
        <p:spPr>
          <a:xfrm>
            <a:off x="7410925" y="5478750"/>
            <a:ext cx="54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카카오, 구글, 네이버 소셜로그인 API 연동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6" name="Google Shape;5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050" y="1923983"/>
            <a:ext cx="3846300" cy="490793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57" name="Google Shape;557;p29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558" name="Google Shape;558;p29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&lt;로그인&gt;</a:t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60" name="Google Shape;560;p29"/>
          <p:cNvCxnSpPr/>
          <p:nvPr/>
        </p:nvCxnSpPr>
        <p:spPr>
          <a:xfrm>
            <a:off x="4651350" y="2201413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29"/>
          <p:cNvSpPr txBox="1"/>
          <p:nvPr/>
        </p:nvSpPr>
        <p:spPr>
          <a:xfrm>
            <a:off x="4926775" y="1994725"/>
            <a:ext cx="412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전체화면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2" name="Google Shape;5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781" y="2332675"/>
            <a:ext cx="2119312" cy="20375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3" name="Google Shape;5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1232" y="3888638"/>
            <a:ext cx="2912087" cy="1260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4" name="Google Shape;564;p29"/>
          <p:cNvSpPr txBox="1"/>
          <p:nvPr/>
        </p:nvSpPr>
        <p:spPr>
          <a:xfrm>
            <a:off x="5016900" y="4375538"/>
            <a:ext cx="290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소셜로그인 API 연동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29"/>
          <p:cNvSpPr txBox="1"/>
          <p:nvPr/>
        </p:nvSpPr>
        <p:spPr>
          <a:xfrm>
            <a:off x="7410925" y="3143700"/>
            <a:ext cx="297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소셜로그인 API 연동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4888" y="4766810"/>
            <a:ext cx="2163100" cy="19754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7" name="Google Shape;567;p29"/>
          <p:cNvCxnSpPr/>
          <p:nvPr/>
        </p:nvCxnSpPr>
        <p:spPr>
          <a:xfrm>
            <a:off x="7046100" y="3350388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29"/>
          <p:cNvCxnSpPr/>
          <p:nvPr/>
        </p:nvCxnSpPr>
        <p:spPr>
          <a:xfrm>
            <a:off x="7068000" y="5685438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29"/>
          <p:cNvCxnSpPr/>
          <p:nvPr/>
        </p:nvCxnSpPr>
        <p:spPr>
          <a:xfrm flipH="1">
            <a:off x="7589525" y="4581038"/>
            <a:ext cx="1917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10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30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6" name="Google Shape;576;p3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77" name="Google Shape;577;p3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p30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 b="1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3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p3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3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0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0"/>
          <p:cNvSpPr txBox="1"/>
          <p:nvPr/>
        </p:nvSpPr>
        <p:spPr>
          <a:xfrm>
            <a:off x="5586125" y="2648175"/>
            <a:ext cx="69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이메일과 전화번호 입력하면 DB에 저장된 해당 아이디 불러와 보여줌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하러 가기 버튼 누르면 로그인 페이지로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0"/>
          <p:cNvSpPr txBox="1"/>
          <p:nvPr/>
        </p:nvSpPr>
        <p:spPr>
          <a:xfrm>
            <a:off x="5764475" y="3863800"/>
            <a:ext cx="6126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· 비밀번호 찾기 시 입력받은 이메일과 아이디, 이름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일치하는 USER가 있을 경우, DB에 저장된 해당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이메일로 임시 비밀번호 전송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메일 전송 시 로그인 후 마이페이지 정보수정에서 비밀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번호를 변경하라는 문구 전송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임시 비밀번호가 전송됨과 동시에 기존 비밀번호를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임시 비밀번호로 변경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6" name="Google Shape;586;p30"/>
          <p:cNvCxnSpPr/>
          <p:nvPr/>
        </p:nvCxnSpPr>
        <p:spPr>
          <a:xfrm>
            <a:off x="3042912" y="3429000"/>
            <a:ext cx="1615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0"/>
          <p:cNvCxnSpPr/>
          <p:nvPr/>
        </p:nvCxnSpPr>
        <p:spPr>
          <a:xfrm>
            <a:off x="3042912" y="2519025"/>
            <a:ext cx="1615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0"/>
          <p:cNvCxnSpPr/>
          <p:nvPr/>
        </p:nvCxnSpPr>
        <p:spPr>
          <a:xfrm>
            <a:off x="3041225" y="2519025"/>
            <a:ext cx="3300" cy="90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30"/>
          <p:cNvCxnSpPr/>
          <p:nvPr/>
        </p:nvCxnSpPr>
        <p:spPr>
          <a:xfrm>
            <a:off x="4658211" y="2519025"/>
            <a:ext cx="3300" cy="90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0" name="Google Shape;590;p3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591" name="Google Shape;591;p3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&lt;아이디 비밀번호 찾기&gt;</a:t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3" name="Google Shape;5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350" y="4242000"/>
            <a:ext cx="1857375" cy="212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4" name="Google Shape;5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97" y="2190013"/>
            <a:ext cx="2608456" cy="166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5" name="Google Shape;595;p30"/>
          <p:cNvCxnSpPr/>
          <p:nvPr/>
        </p:nvCxnSpPr>
        <p:spPr>
          <a:xfrm>
            <a:off x="5271075" y="2970363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6" name="Google Shape;59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4425" y="2165875"/>
            <a:ext cx="2426649" cy="161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7" name="Google Shape;59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99" y="4242000"/>
            <a:ext cx="3134353" cy="23073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8" name="Google Shape;598;p30"/>
          <p:cNvCxnSpPr/>
          <p:nvPr/>
        </p:nvCxnSpPr>
        <p:spPr>
          <a:xfrm>
            <a:off x="5213725" y="5305738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4" name="Google Shape;604;p31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5" name="Google Shape;605;p3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06" name="Google Shape;606;p3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31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 b="1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3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3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3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1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614" name="Google Shape;614;p3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&lt;회원 정보 수정 - 일반회원&gt;</a:t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16" name="Google Shape;6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88850"/>
            <a:ext cx="5339900" cy="472174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7" name="Google Shape;617;p31"/>
          <p:cNvCxnSpPr/>
          <p:nvPr/>
        </p:nvCxnSpPr>
        <p:spPr>
          <a:xfrm>
            <a:off x="88501" y="3097050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31"/>
          <p:cNvCxnSpPr/>
          <p:nvPr/>
        </p:nvCxnSpPr>
        <p:spPr>
          <a:xfrm>
            <a:off x="88501" y="2675775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31"/>
          <p:cNvCxnSpPr/>
          <p:nvPr/>
        </p:nvCxnSpPr>
        <p:spPr>
          <a:xfrm>
            <a:off x="87200" y="2675775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31"/>
          <p:cNvCxnSpPr/>
          <p:nvPr/>
        </p:nvCxnSpPr>
        <p:spPr>
          <a:xfrm>
            <a:off x="1334198" y="2675775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31"/>
          <p:cNvCxnSpPr/>
          <p:nvPr/>
        </p:nvCxnSpPr>
        <p:spPr>
          <a:xfrm>
            <a:off x="87751" y="4499625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31"/>
          <p:cNvCxnSpPr/>
          <p:nvPr/>
        </p:nvCxnSpPr>
        <p:spPr>
          <a:xfrm>
            <a:off x="87751" y="4078350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31"/>
          <p:cNvCxnSpPr/>
          <p:nvPr/>
        </p:nvCxnSpPr>
        <p:spPr>
          <a:xfrm>
            <a:off x="86450" y="40783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31"/>
          <p:cNvCxnSpPr/>
          <p:nvPr/>
        </p:nvCxnSpPr>
        <p:spPr>
          <a:xfrm>
            <a:off x="1333448" y="40783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1"/>
          <p:cNvSpPr txBox="1"/>
          <p:nvPr/>
        </p:nvSpPr>
        <p:spPr>
          <a:xfrm>
            <a:off x="5776300" y="2675775"/>
            <a:ext cx="453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수정 불가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6" name="Google Shape;626;p31"/>
          <p:cNvCxnSpPr/>
          <p:nvPr/>
        </p:nvCxnSpPr>
        <p:spPr>
          <a:xfrm>
            <a:off x="95367" y="6476975"/>
            <a:ext cx="523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31"/>
          <p:cNvCxnSpPr/>
          <p:nvPr/>
        </p:nvCxnSpPr>
        <p:spPr>
          <a:xfrm>
            <a:off x="95367" y="4537850"/>
            <a:ext cx="523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1"/>
          <p:cNvCxnSpPr/>
          <p:nvPr/>
        </p:nvCxnSpPr>
        <p:spPr>
          <a:xfrm>
            <a:off x="89900" y="4537850"/>
            <a:ext cx="10800" cy="192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31"/>
          <p:cNvCxnSpPr/>
          <p:nvPr/>
        </p:nvCxnSpPr>
        <p:spPr>
          <a:xfrm>
            <a:off x="5328950" y="4537850"/>
            <a:ext cx="10800" cy="192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31"/>
          <p:cNvSpPr txBox="1"/>
          <p:nvPr/>
        </p:nvSpPr>
        <p:spPr>
          <a:xfrm>
            <a:off x="5800400" y="4948100"/>
            <a:ext cx="594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DB에 저장된 내용 불러와 기본 입력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휴대전화 3번에 나눠서 입력 받은 값을 하나의 전화번호로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@를 기준으로 앞뒤로 입력받은 값을 하나의 이메일로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1" name="Google Shape;631;p31"/>
          <p:cNvCxnSpPr/>
          <p:nvPr/>
        </p:nvCxnSpPr>
        <p:spPr>
          <a:xfrm>
            <a:off x="88205" y="4028075"/>
            <a:ext cx="1680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31"/>
          <p:cNvCxnSpPr/>
          <p:nvPr/>
        </p:nvCxnSpPr>
        <p:spPr>
          <a:xfrm>
            <a:off x="88205" y="3114425"/>
            <a:ext cx="1680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31"/>
          <p:cNvCxnSpPr/>
          <p:nvPr/>
        </p:nvCxnSpPr>
        <p:spPr>
          <a:xfrm>
            <a:off x="86450" y="3114425"/>
            <a:ext cx="3600" cy="90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31"/>
          <p:cNvCxnSpPr/>
          <p:nvPr/>
        </p:nvCxnSpPr>
        <p:spPr>
          <a:xfrm>
            <a:off x="1768658" y="3114425"/>
            <a:ext cx="3600" cy="90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1"/>
          <p:cNvSpPr txBox="1"/>
          <p:nvPr/>
        </p:nvSpPr>
        <p:spPr>
          <a:xfrm>
            <a:off x="5776300" y="3245675"/>
            <a:ext cx="55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일치하는지 확인 후 일치하면 일치한다는 문구와 함께 넘어가고, 일치하지 않으면 밑에 일치하지 않는다는 문구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800" y="3120958"/>
            <a:ext cx="1680300" cy="87608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9600" y="3120950"/>
            <a:ext cx="1484600" cy="87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38" name="Google Shape;638;p31"/>
          <p:cNvCxnSpPr>
            <a:endCxn id="625" idx="1"/>
          </p:cNvCxnSpPr>
          <p:nvPr/>
        </p:nvCxnSpPr>
        <p:spPr>
          <a:xfrm>
            <a:off x="1338400" y="2876025"/>
            <a:ext cx="4437900" cy="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31"/>
          <p:cNvSpPr txBox="1"/>
          <p:nvPr/>
        </p:nvSpPr>
        <p:spPr>
          <a:xfrm>
            <a:off x="5776300" y="4122350"/>
            <a:ext cx="453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수정 불가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0" name="Google Shape;640;p31"/>
          <p:cNvCxnSpPr/>
          <p:nvPr/>
        </p:nvCxnSpPr>
        <p:spPr>
          <a:xfrm>
            <a:off x="1338400" y="4304350"/>
            <a:ext cx="4437900" cy="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31"/>
          <p:cNvCxnSpPr/>
          <p:nvPr/>
        </p:nvCxnSpPr>
        <p:spPr>
          <a:xfrm>
            <a:off x="5134200" y="3592875"/>
            <a:ext cx="175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7" name="Google Shape;6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5" y="2267750"/>
            <a:ext cx="5325724" cy="43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2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9" name="Google Shape;649;p3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50" name="Google Shape;650;p3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3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652" name="Google Shape;652;p3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3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32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2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3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658" name="Google Shape;658;p3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관리 &lt;회원 정보 수정 - 소셜 로그인 회원&gt;</a:t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60" name="Google Shape;660;p32"/>
          <p:cNvCxnSpPr/>
          <p:nvPr/>
        </p:nvCxnSpPr>
        <p:spPr>
          <a:xfrm>
            <a:off x="148026" y="3471225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2"/>
          <p:cNvCxnSpPr/>
          <p:nvPr/>
        </p:nvCxnSpPr>
        <p:spPr>
          <a:xfrm>
            <a:off x="148026" y="3049950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2"/>
          <p:cNvCxnSpPr/>
          <p:nvPr/>
        </p:nvCxnSpPr>
        <p:spPr>
          <a:xfrm>
            <a:off x="146725" y="30499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2"/>
          <p:cNvCxnSpPr/>
          <p:nvPr/>
        </p:nvCxnSpPr>
        <p:spPr>
          <a:xfrm>
            <a:off x="1393723" y="30499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2"/>
          <p:cNvCxnSpPr/>
          <p:nvPr/>
        </p:nvCxnSpPr>
        <p:spPr>
          <a:xfrm>
            <a:off x="147276" y="3931225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2"/>
          <p:cNvCxnSpPr/>
          <p:nvPr/>
        </p:nvCxnSpPr>
        <p:spPr>
          <a:xfrm>
            <a:off x="147276" y="3509950"/>
            <a:ext cx="124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2"/>
          <p:cNvCxnSpPr/>
          <p:nvPr/>
        </p:nvCxnSpPr>
        <p:spPr>
          <a:xfrm>
            <a:off x="145975" y="35099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2"/>
          <p:cNvCxnSpPr/>
          <p:nvPr/>
        </p:nvCxnSpPr>
        <p:spPr>
          <a:xfrm>
            <a:off x="1392973" y="3509950"/>
            <a:ext cx="2700" cy="41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32"/>
          <p:cNvSpPr txBox="1"/>
          <p:nvPr/>
        </p:nvSpPr>
        <p:spPr>
          <a:xfrm>
            <a:off x="5926700" y="2684375"/>
            <a:ext cx="453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아이디와 이름 수정 불가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9" name="Google Shape;669;p32"/>
          <p:cNvCxnSpPr/>
          <p:nvPr/>
        </p:nvCxnSpPr>
        <p:spPr>
          <a:xfrm>
            <a:off x="95367" y="6476975"/>
            <a:ext cx="523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2"/>
          <p:cNvCxnSpPr/>
          <p:nvPr/>
        </p:nvCxnSpPr>
        <p:spPr>
          <a:xfrm>
            <a:off x="95367" y="3967775"/>
            <a:ext cx="523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32"/>
          <p:cNvCxnSpPr/>
          <p:nvPr/>
        </p:nvCxnSpPr>
        <p:spPr>
          <a:xfrm>
            <a:off x="89900" y="3967775"/>
            <a:ext cx="10800" cy="249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2"/>
          <p:cNvCxnSpPr/>
          <p:nvPr/>
        </p:nvCxnSpPr>
        <p:spPr>
          <a:xfrm>
            <a:off x="5328950" y="3967775"/>
            <a:ext cx="10800" cy="249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32"/>
          <p:cNvSpPr txBox="1"/>
          <p:nvPr/>
        </p:nvSpPr>
        <p:spPr>
          <a:xfrm>
            <a:off x="5892675" y="5271350"/>
            <a:ext cx="59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32"/>
          <p:cNvSpPr txBox="1"/>
          <p:nvPr/>
        </p:nvSpPr>
        <p:spPr>
          <a:xfrm>
            <a:off x="5926700" y="4315175"/>
            <a:ext cx="6059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소셜로그인으로 첫 로그인시 정보 입력을 위해 회원 정보 수정으로 바로 연결 그 이후 로그인부턴 정상적으로 메인 페이지로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저장된 내용 불러와 기본 입력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휴대전화 3번에 나눠서 입력 받은 값을 하나의 전화번호로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@를 기준으로 앞뒤로 입력받은 값을 하나의 이메일로 저장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32"/>
          <p:cNvSpPr txBox="1"/>
          <p:nvPr/>
        </p:nvSpPr>
        <p:spPr>
          <a:xfrm>
            <a:off x="6251175" y="3467525"/>
            <a:ext cx="2700" cy="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32"/>
          <p:cNvSpPr txBox="1"/>
          <p:nvPr/>
        </p:nvSpPr>
        <p:spPr>
          <a:xfrm>
            <a:off x="5926700" y="3263475"/>
            <a:ext cx="554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소셜 로그인의 경우 비밀번호 변경은 필요하지 않으므로 숨김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7" name="Google Shape;677;p32"/>
          <p:cNvCxnSpPr/>
          <p:nvPr/>
        </p:nvCxnSpPr>
        <p:spPr>
          <a:xfrm flipH="1" rot="10800000">
            <a:off x="1403000" y="2890550"/>
            <a:ext cx="4375800" cy="31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32"/>
          <p:cNvCxnSpPr/>
          <p:nvPr/>
        </p:nvCxnSpPr>
        <p:spPr>
          <a:xfrm flipH="1" rot="10800000">
            <a:off x="1403000" y="2897525"/>
            <a:ext cx="4311300" cy="80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4" name="Google Shape;684;p33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5" name="Google Shape;685;p3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686" name="Google Shape;686;p33"/>
            <p:cNvSpPr txBox="1"/>
            <p:nvPr/>
          </p:nvSpPr>
          <p:spPr>
            <a:xfrm>
              <a:off x="1461721" y="585057"/>
              <a:ext cx="486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687" name="Google Shape;687;p3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3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3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692" name="Google Shape;692;p3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메인페이지</a:t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94" name="Google Shape;6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00" y="2065200"/>
            <a:ext cx="2942915" cy="4760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350" y="2515500"/>
            <a:ext cx="7509752" cy="141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6" name="Google Shape;696;p33"/>
          <p:cNvSpPr txBox="1"/>
          <p:nvPr/>
        </p:nvSpPr>
        <p:spPr>
          <a:xfrm>
            <a:off x="6123850" y="2036700"/>
            <a:ext cx="370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GNB &amp; </a:t>
            </a:r>
            <a:r>
              <a:rPr b="1" lang="ko-KR" sz="20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LNB</a:t>
            </a:r>
            <a:endParaRPr b="1" sz="20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0475" y="3996525"/>
            <a:ext cx="5101850" cy="2421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3907" l="0" r="27522" t="0"/>
          <a:stretch/>
        </p:blipFill>
        <p:spPr>
          <a:xfrm flipH="1" rot="10800000">
            <a:off x="7546066" y="-1"/>
            <a:ext cx="4645934" cy="329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6"/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14" name="Google Shape;114;p16"/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 차</a:t>
              </a:r>
              <a:endParaRPr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6242100" y="1918875"/>
            <a:ext cx="4444761" cy="585000"/>
            <a:chOff x="6242100" y="2376075"/>
            <a:chExt cx="4444761" cy="585000"/>
          </a:xfrm>
        </p:grpSpPr>
        <p:sp>
          <p:nvSpPr>
            <p:cNvPr id="117" name="Google Shape;117;p16"/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6242100" y="2376075"/>
              <a:ext cx="771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3200">
                  <a:solidFill>
                    <a:srgbClr val="3378C8"/>
                  </a:solidFill>
                </a:rPr>
                <a:t>1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6"/>
          <p:cNvGrpSpPr/>
          <p:nvPr/>
        </p:nvGrpSpPr>
        <p:grpSpPr>
          <a:xfrm>
            <a:off x="6242109" y="2718185"/>
            <a:ext cx="3976700" cy="585000"/>
            <a:chOff x="6242109" y="3175385"/>
            <a:chExt cx="3976700" cy="585000"/>
          </a:xfrm>
        </p:grpSpPr>
        <p:sp>
          <p:nvSpPr>
            <p:cNvPr id="120" name="Google Shape;120;p16"/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6242109" y="3175385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6242109" y="3517491"/>
            <a:ext cx="4185684" cy="585000"/>
            <a:chOff x="6242109" y="3974691"/>
            <a:chExt cx="4185684" cy="585000"/>
          </a:xfrm>
        </p:grpSpPr>
        <p:sp>
          <p:nvSpPr>
            <p:cNvPr id="123" name="Google Shape;123;p16"/>
            <p:cNvSpPr txBox="1"/>
            <p:nvPr/>
          </p:nvSpPr>
          <p:spPr>
            <a:xfrm>
              <a:off x="7013793" y="4116757"/>
              <a:ext cx="341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endParaRPr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6242109" y="3974691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6242109" y="4316797"/>
            <a:ext cx="3256584" cy="585000"/>
            <a:chOff x="6242109" y="4773997"/>
            <a:chExt cx="3256584" cy="58500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7013793" y="4917846"/>
              <a:ext cx="248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6242109" y="4773997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6242109" y="5116104"/>
            <a:ext cx="3976584" cy="585000"/>
            <a:chOff x="6242109" y="5573304"/>
            <a:chExt cx="3976584" cy="585000"/>
          </a:xfrm>
        </p:grpSpPr>
        <p:sp>
          <p:nvSpPr>
            <p:cNvPr id="129" name="Google Shape;129;p16"/>
            <p:cNvSpPr txBox="1"/>
            <p:nvPr/>
          </p:nvSpPr>
          <p:spPr>
            <a:xfrm>
              <a:off x="7013793" y="5718935"/>
              <a:ext cx="320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후기</a:t>
              </a: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6242109" y="5573304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2684" y="4289182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3038" y="1555170"/>
            <a:ext cx="233362" cy="2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933337" y="302760"/>
            <a:ext cx="343679" cy="343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136" name="Google Shape;136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96588" y="1824462"/>
              <a:ext cx="320555" cy="30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6"/>
          <p:cNvGrpSpPr/>
          <p:nvPr/>
        </p:nvGrpSpPr>
        <p:grpSpPr>
          <a:xfrm>
            <a:off x="6242159" y="5915404"/>
            <a:ext cx="3976584" cy="585000"/>
            <a:chOff x="6242109" y="5573304"/>
            <a:chExt cx="3976584" cy="585000"/>
          </a:xfrm>
        </p:grpSpPr>
        <p:sp>
          <p:nvSpPr>
            <p:cNvPr id="142" name="Google Shape;142;p16"/>
            <p:cNvSpPr txBox="1"/>
            <p:nvPr/>
          </p:nvSpPr>
          <p:spPr>
            <a:xfrm>
              <a:off x="7013793" y="5718935"/>
              <a:ext cx="320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Q&amp;A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6242109" y="5573304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3200">
                  <a:solidFill>
                    <a:srgbClr val="3378C8"/>
                  </a:solidFill>
                </a:rPr>
                <a:t>6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9625" y="4189750"/>
            <a:ext cx="1209675" cy="7524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3" name="Google Shape;703;p34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4" name="Google Shape;704;p3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05" name="Google Shape;705;p3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706" name="Google Shape;706;p3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3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p3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10" name="Google Shape;710;p3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메인 페이지</a:t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12" name="Google Shape;7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25" y="4216851"/>
            <a:ext cx="5602825" cy="22368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3" name="Google Shape;713;p34"/>
          <p:cNvSpPr/>
          <p:nvPr/>
        </p:nvSpPr>
        <p:spPr>
          <a:xfrm>
            <a:off x="4129575" y="4593400"/>
            <a:ext cx="629100" cy="36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4" name="Google Shape;714;p34"/>
          <p:cNvCxnSpPr>
            <a:stCxn id="713" idx="0"/>
          </p:cNvCxnSpPr>
          <p:nvPr/>
        </p:nvCxnSpPr>
        <p:spPr>
          <a:xfrm rot="-5400000">
            <a:off x="6048525" y="2692300"/>
            <a:ext cx="296700" cy="3505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5" name="Google Shape;715;p34"/>
          <p:cNvSpPr txBox="1"/>
          <p:nvPr/>
        </p:nvSpPr>
        <p:spPr>
          <a:xfrm>
            <a:off x="6759400" y="5057200"/>
            <a:ext cx="396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어디서든 상품 등록,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관리 페이지로 이동 가능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6" name="Google Shape;7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30" y="1838238"/>
            <a:ext cx="5033963" cy="122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p34"/>
          <p:cNvSpPr/>
          <p:nvPr/>
        </p:nvSpPr>
        <p:spPr>
          <a:xfrm>
            <a:off x="3159300" y="2456575"/>
            <a:ext cx="1030800" cy="36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4"/>
          <p:cNvCxnSpPr/>
          <p:nvPr/>
        </p:nvCxnSpPr>
        <p:spPr>
          <a:xfrm rot="-5400000">
            <a:off x="5305175" y="554463"/>
            <a:ext cx="296700" cy="3505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9" name="Google Shape;719;p34"/>
          <p:cNvSpPr txBox="1"/>
          <p:nvPr/>
        </p:nvSpPr>
        <p:spPr>
          <a:xfrm>
            <a:off x="7404300" y="1944263"/>
            <a:ext cx="428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전 메뉴 상단 바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0" name="Google Shape;7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4475" y="3015512"/>
            <a:ext cx="3273360" cy="8257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1" name="Google Shape;721;p34"/>
          <p:cNvCxnSpPr/>
          <p:nvPr/>
        </p:nvCxnSpPr>
        <p:spPr>
          <a:xfrm rot="10800000">
            <a:off x="7753125" y="3440425"/>
            <a:ext cx="11031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34"/>
          <p:cNvSpPr txBox="1"/>
          <p:nvPr/>
        </p:nvSpPr>
        <p:spPr>
          <a:xfrm>
            <a:off x="5442100" y="3222938"/>
            <a:ext cx="225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메뉴 상단 바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34"/>
          <p:cNvSpPr/>
          <p:nvPr/>
        </p:nvSpPr>
        <p:spPr>
          <a:xfrm>
            <a:off x="8850100" y="3350625"/>
            <a:ext cx="1030800" cy="36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10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35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0" name="Google Shape;730;p3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31" name="Google Shape;731;p3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732" name="Google Shape;732;p3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3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35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5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35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38" name="Google Shape;738;p35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관리&gt;</a:t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40" name="Google Shape;7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100" y="1916838"/>
            <a:ext cx="11258550" cy="3762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1" name="Google Shape;741;p35"/>
          <p:cNvSpPr/>
          <p:nvPr/>
        </p:nvSpPr>
        <p:spPr>
          <a:xfrm>
            <a:off x="1994525" y="2854650"/>
            <a:ext cx="1267500" cy="224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35"/>
          <p:cNvSpPr/>
          <p:nvPr/>
        </p:nvSpPr>
        <p:spPr>
          <a:xfrm>
            <a:off x="8960300" y="3420925"/>
            <a:ext cx="1438200" cy="142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9760250" y="2345475"/>
            <a:ext cx="1051800" cy="52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35"/>
          <p:cNvSpPr txBox="1"/>
          <p:nvPr/>
        </p:nvSpPr>
        <p:spPr>
          <a:xfrm>
            <a:off x="134075" y="5679225"/>
            <a:ext cx="498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재고(수량)이 전부 0이면 품절상태로 변한다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35"/>
          <p:cNvSpPr txBox="1"/>
          <p:nvPr/>
        </p:nvSpPr>
        <p:spPr>
          <a:xfrm>
            <a:off x="10995950" y="2316225"/>
            <a:ext cx="12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상품등록페이지로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35"/>
          <p:cNvSpPr txBox="1"/>
          <p:nvPr/>
        </p:nvSpPr>
        <p:spPr>
          <a:xfrm>
            <a:off x="8160350" y="5679225"/>
            <a:ext cx="372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상품 삭제, 수정할수 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7" name="Google Shape;747;p35"/>
          <p:cNvCxnSpPr>
            <a:stCxn id="744" idx="0"/>
            <a:endCxn id="741" idx="2"/>
          </p:cNvCxnSpPr>
          <p:nvPr/>
        </p:nvCxnSpPr>
        <p:spPr>
          <a:xfrm rot="10800000">
            <a:off x="2628275" y="5101725"/>
            <a:ext cx="0" cy="57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8" name="Google Shape;748;p35"/>
          <p:cNvCxnSpPr>
            <a:stCxn id="746" idx="0"/>
            <a:endCxn id="742" idx="2"/>
          </p:cNvCxnSpPr>
          <p:nvPr/>
        </p:nvCxnSpPr>
        <p:spPr>
          <a:xfrm rot="10800000">
            <a:off x="9679400" y="4850025"/>
            <a:ext cx="342000" cy="82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9" name="Google Shape;749;p35"/>
          <p:cNvCxnSpPr>
            <a:stCxn id="745" idx="1"/>
            <a:endCxn id="743" idx="3"/>
          </p:cNvCxnSpPr>
          <p:nvPr/>
        </p:nvCxnSpPr>
        <p:spPr>
          <a:xfrm rot="10800000">
            <a:off x="10812050" y="2610375"/>
            <a:ext cx="183900" cy="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6"/>
          <p:cNvSpPr txBox="1"/>
          <p:nvPr/>
        </p:nvSpPr>
        <p:spPr>
          <a:xfrm>
            <a:off x="6147000" y="1756675"/>
            <a:ext cx="258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카테고리별 종류 구분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5" name="Google Shape;7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087" y="2328765"/>
            <a:ext cx="3133725" cy="11537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6" name="Google Shape;7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0600" y="4450433"/>
            <a:ext cx="1857375" cy="69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525" y="4450442"/>
            <a:ext cx="1819275" cy="73234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6"/>
          <p:cNvSpPr txBox="1"/>
          <p:nvPr/>
        </p:nvSpPr>
        <p:spPr>
          <a:xfrm>
            <a:off x="6268550" y="4064539"/>
            <a:ext cx="18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PHONE_CASE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36"/>
          <p:cNvSpPr txBox="1"/>
          <p:nvPr/>
        </p:nvSpPr>
        <p:spPr>
          <a:xfrm>
            <a:off x="9270605" y="4011689"/>
            <a:ext cx="7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TOK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4700" y="5662953"/>
            <a:ext cx="1866900" cy="75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0600" y="5662944"/>
            <a:ext cx="1857375" cy="38360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6"/>
          <p:cNvSpPr txBox="1"/>
          <p:nvPr/>
        </p:nvSpPr>
        <p:spPr>
          <a:xfrm>
            <a:off x="6244713" y="5295008"/>
            <a:ext cx="18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AIRPODS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36"/>
          <p:cNvSpPr txBox="1"/>
          <p:nvPr/>
        </p:nvSpPr>
        <p:spPr>
          <a:xfrm>
            <a:off x="9270600" y="5295008"/>
            <a:ext cx="18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DIGITAL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36"/>
          <p:cNvSpPr/>
          <p:nvPr/>
        </p:nvSpPr>
        <p:spPr>
          <a:xfrm>
            <a:off x="6147000" y="4000760"/>
            <a:ext cx="5222100" cy="26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5" name="Google Shape;765;p3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66" name="Google Shape;766;p3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767" name="Google Shape;767;p3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8" name="Google Shape;768;p3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36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71" name="Google Shape;771;p36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등록&gt;</a:t>
              </a: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73" name="Google Shape;7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973824"/>
            <a:ext cx="5629275" cy="48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6"/>
          <p:cNvSpPr/>
          <p:nvPr/>
        </p:nvSpPr>
        <p:spPr>
          <a:xfrm>
            <a:off x="286675" y="3106325"/>
            <a:ext cx="25167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5" name="Google Shape;775;p36"/>
          <p:cNvCxnSpPr>
            <a:stCxn id="774" idx="0"/>
          </p:cNvCxnSpPr>
          <p:nvPr/>
        </p:nvCxnSpPr>
        <p:spPr>
          <a:xfrm rot="-5400000">
            <a:off x="3882025" y="382925"/>
            <a:ext cx="386400" cy="50604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6" name="Google Shape;776;p36"/>
          <p:cNvSpPr/>
          <p:nvPr/>
        </p:nvSpPr>
        <p:spPr>
          <a:xfrm>
            <a:off x="3360650" y="3151275"/>
            <a:ext cx="2268600" cy="386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7" name="Google Shape;777;p36"/>
          <p:cNvCxnSpPr>
            <a:stCxn id="776" idx="3"/>
          </p:cNvCxnSpPr>
          <p:nvPr/>
        </p:nvCxnSpPr>
        <p:spPr>
          <a:xfrm>
            <a:off x="5629250" y="3344475"/>
            <a:ext cx="526800" cy="6606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3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783" name="Google Shape;783;p3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784" name="Google Shape;784;p3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3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3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787" name="Google Shape;787;p3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등록&gt;</a:t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89" name="Google Shape;789;p37"/>
          <p:cNvSpPr txBox="1"/>
          <p:nvPr/>
        </p:nvSpPr>
        <p:spPr>
          <a:xfrm>
            <a:off x="6000200" y="2197400"/>
            <a:ext cx="436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체크한 기종의 수량 입력 가능 필드란 자동 생성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0" name="Google Shape;7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088" y="2676525"/>
            <a:ext cx="5514975" cy="15049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1" name="Google Shape;791;p37"/>
          <p:cNvSpPr txBox="1"/>
          <p:nvPr/>
        </p:nvSpPr>
        <p:spPr>
          <a:xfrm>
            <a:off x="8039100" y="5173125"/>
            <a:ext cx="31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추가시 미리보기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X버튼으로 삭제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2" name="Google Shape;7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73824"/>
            <a:ext cx="5629275" cy="48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4963050"/>
            <a:ext cx="1943100" cy="1466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4" name="Google Shape;794;p37"/>
          <p:cNvSpPr/>
          <p:nvPr/>
        </p:nvSpPr>
        <p:spPr>
          <a:xfrm>
            <a:off x="196800" y="5434300"/>
            <a:ext cx="1734600" cy="831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95" name="Google Shape;795;p37"/>
          <p:cNvCxnSpPr>
            <a:stCxn id="794" idx="3"/>
            <a:endCxn id="793" idx="1"/>
          </p:cNvCxnSpPr>
          <p:nvPr/>
        </p:nvCxnSpPr>
        <p:spPr>
          <a:xfrm flipH="1" rot="10800000">
            <a:off x="1931400" y="5696350"/>
            <a:ext cx="4164600" cy="15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6" name="Google Shape;796;p37"/>
          <p:cNvSpPr/>
          <p:nvPr/>
        </p:nvSpPr>
        <p:spPr>
          <a:xfrm>
            <a:off x="196800" y="3438900"/>
            <a:ext cx="5294100" cy="1141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97" name="Google Shape;797;p37"/>
          <p:cNvCxnSpPr>
            <a:stCxn id="796" idx="0"/>
          </p:cNvCxnSpPr>
          <p:nvPr/>
        </p:nvCxnSpPr>
        <p:spPr>
          <a:xfrm rot="-5400000">
            <a:off x="4223550" y="1744500"/>
            <a:ext cx="314700" cy="30741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3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03" name="Google Shape;803;p3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804" name="Google Shape;804;p3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3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38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07" name="Google Shape;807;p38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수정&gt;</a:t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09" name="Google Shape;8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1919"/>
            <a:ext cx="4491208" cy="4753681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8"/>
          <p:cNvSpPr txBox="1"/>
          <p:nvPr/>
        </p:nvSpPr>
        <p:spPr>
          <a:xfrm>
            <a:off x="5446525" y="2065200"/>
            <a:ext cx="517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수정시 기존 정보를 기억, 추가할 수 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008" y="2679300"/>
            <a:ext cx="4886325" cy="1695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2" name="Google Shape;8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008" y="4527150"/>
            <a:ext cx="2317871" cy="2178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3" name="Google Shape;813;p38"/>
          <p:cNvSpPr/>
          <p:nvPr/>
        </p:nvSpPr>
        <p:spPr>
          <a:xfrm>
            <a:off x="403525" y="3322050"/>
            <a:ext cx="4071600" cy="1052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152400" y="5029425"/>
            <a:ext cx="1878000" cy="1312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5" name="Google Shape;815;p38"/>
          <p:cNvCxnSpPr>
            <a:stCxn id="813" idx="0"/>
          </p:cNvCxnSpPr>
          <p:nvPr/>
        </p:nvCxnSpPr>
        <p:spPr>
          <a:xfrm rot="-5400000">
            <a:off x="3367375" y="1962600"/>
            <a:ext cx="431400" cy="2287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6" name="Google Shape;816;p38"/>
          <p:cNvCxnSpPr>
            <a:stCxn id="814" idx="3"/>
          </p:cNvCxnSpPr>
          <p:nvPr/>
        </p:nvCxnSpPr>
        <p:spPr>
          <a:xfrm>
            <a:off x="2030400" y="5685675"/>
            <a:ext cx="26514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2" name="Google Shape;822;p3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23" name="Google Shape;823;p3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824" name="Google Shape;824;p3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3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39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28" name="Google Shape;828;p39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메뉴&gt;</a:t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30" name="Google Shape;8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9500"/>
            <a:ext cx="6048125" cy="25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2" y="5058917"/>
            <a:ext cx="1409700" cy="188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360" y="5123694"/>
            <a:ext cx="15144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1476" y="4999521"/>
            <a:ext cx="1336800" cy="185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0163" y="5043724"/>
            <a:ext cx="14097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9"/>
          <p:cNvSpPr/>
          <p:nvPr/>
        </p:nvSpPr>
        <p:spPr>
          <a:xfrm>
            <a:off x="1673505" y="4175925"/>
            <a:ext cx="2216100" cy="494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6605375" y="5675875"/>
            <a:ext cx="375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메뉴를 클릭하면 서브메뉴가 나와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리스트로 이동한다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7" name="Google Shape;83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1575" y="2849237"/>
            <a:ext cx="2936101" cy="17911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8" name="Google Shape;838;p39"/>
          <p:cNvSpPr txBox="1"/>
          <p:nvPr/>
        </p:nvSpPr>
        <p:spPr>
          <a:xfrm>
            <a:off x="6324725" y="1999488"/>
            <a:ext cx="56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메뉴와 메인화면 각각에서 해당 상품으로 이동 가능</a:t>
            </a: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0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4" name="Google Shape;844;p4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45" name="Google Shape;845;p4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846" name="Google Shape;846;p4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0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4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51" name="Google Shape;851;p4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리스트&gt;</a:t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53" name="Google Shape;853;p40"/>
          <p:cNvSpPr txBox="1"/>
          <p:nvPr/>
        </p:nvSpPr>
        <p:spPr>
          <a:xfrm>
            <a:off x="8219800" y="4657950"/>
            <a:ext cx="412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신상품 : 등록된 날짜, 내림차순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상품명 : 등록된 상품 이름, 오름차순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낮은 가격 : 낮은 가격, 오름차순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높은 가격 : 높은 가격, 내림차순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4" name="Google Shape;8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5" y="2267740"/>
            <a:ext cx="1155382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0"/>
          <p:cNvSpPr/>
          <p:nvPr/>
        </p:nvSpPr>
        <p:spPr>
          <a:xfrm>
            <a:off x="8434000" y="2525100"/>
            <a:ext cx="3127800" cy="66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6" name="Google Shape;856;p40"/>
          <p:cNvCxnSpPr>
            <a:stCxn id="855" idx="2"/>
          </p:cNvCxnSpPr>
          <p:nvPr/>
        </p:nvCxnSpPr>
        <p:spPr>
          <a:xfrm flipH="1">
            <a:off x="9988900" y="3190200"/>
            <a:ext cx="9000" cy="12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7" name="Google Shape;857;p40"/>
          <p:cNvSpPr txBox="1"/>
          <p:nvPr/>
        </p:nvSpPr>
        <p:spPr>
          <a:xfrm>
            <a:off x="181825" y="3859800"/>
            <a:ext cx="29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위치 나타냄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40"/>
          <p:cNvSpPr txBox="1"/>
          <p:nvPr/>
        </p:nvSpPr>
        <p:spPr>
          <a:xfrm>
            <a:off x="3750150" y="2155575"/>
            <a:ext cx="51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40"/>
          <p:cNvSpPr/>
          <p:nvPr/>
        </p:nvSpPr>
        <p:spPr>
          <a:xfrm>
            <a:off x="4133650" y="2962525"/>
            <a:ext cx="3999900" cy="71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40"/>
          <p:cNvSpPr/>
          <p:nvPr/>
        </p:nvSpPr>
        <p:spPr>
          <a:xfrm>
            <a:off x="151875" y="2495125"/>
            <a:ext cx="3496500" cy="69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1" name="Google Shape;861;p40"/>
          <p:cNvCxnSpPr>
            <a:endCxn id="857" idx="0"/>
          </p:cNvCxnSpPr>
          <p:nvPr/>
        </p:nvCxnSpPr>
        <p:spPr>
          <a:xfrm flipH="1">
            <a:off x="1664875" y="3190200"/>
            <a:ext cx="23520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2" name="Google Shape;862;p40"/>
          <p:cNvSpPr txBox="1"/>
          <p:nvPr/>
        </p:nvSpPr>
        <p:spPr>
          <a:xfrm>
            <a:off x="2515775" y="4769150"/>
            <a:ext cx="517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카테고리 안에서 클릭시 해당 종류로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3" name="Google Shape;863;p40"/>
          <p:cNvCxnSpPr/>
          <p:nvPr/>
        </p:nvCxnSpPr>
        <p:spPr>
          <a:xfrm>
            <a:off x="4142625" y="3690575"/>
            <a:ext cx="9000" cy="100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1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9" name="Google Shape;869;p4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870" name="Google Shape;870;p4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871" name="Google Shape;871;p4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4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4" name="Google Shape;874;p4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875" name="Google Shape;875;p4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관리&gt;</a:t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7" name="Google Shape;877;p41"/>
          <p:cNvSpPr txBox="1"/>
          <p:nvPr/>
        </p:nvSpPr>
        <p:spPr>
          <a:xfrm>
            <a:off x="5892675" y="5271350"/>
            <a:ext cx="59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8" name="Google Shape;8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78" y="2240565"/>
            <a:ext cx="3522000" cy="2156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9" name="Google Shape;879;p41"/>
          <p:cNvSpPr txBox="1"/>
          <p:nvPr/>
        </p:nvSpPr>
        <p:spPr>
          <a:xfrm>
            <a:off x="8041975" y="3070325"/>
            <a:ext cx="3906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공통적으로 more 버튼을 누르면 추가로 한줄씩(5개) 더 나타납니다.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메인화면은 하단 밑에 존재하합니다.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41"/>
          <p:cNvSpPr txBox="1"/>
          <p:nvPr/>
        </p:nvSpPr>
        <p:spPr>
          <a:xfrm>
            <a:off x="5904325" y="5101700"/>
            <a:ext cx="51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41"/>
          <p:cNvSpPr/>
          <p:nvPr/>
        </p:nvSpPr>
        <p:spPr>
          <a:xfrm>
            <a:off x="1823675" y="4247825"/>
            <a:ext cx="350400" cy="149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2" name="Google Shape;8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75" y="4732200"/>
            <a:ext cx="3522000" cy="21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050" y="4440900"/>
            <a:ext cx="1003625" cy="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1"/>
          <p:cNvSpPr/>
          <p:nvPr/>
        </p:nvSpPr>
        <p:spPr>
          <a:xfrm>
            <a:off x="1823675" y="6640275"/>
            <a:ext cx="406800" cy="21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5" name="Google Shape;88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575" y="2247800"/>
            <a:ext cx="3521999" cy="216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2300" y="4667325"/>
            <a:ext cx="3522000" cy="21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1"/>
          <p:cNvSpPr/>
          <p:nvPr/>
        </p:nvSpPr>
        <p:spPr>
          <a:xfrm>
            <a:off x="5533050" y="4291200"/>
            <a:ext cx="259800" cy="149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41"/>
          <p:cNvSpPr/>
          <p:nvPr/>
        </p:nvSpPr>
        <p:spPr>
          <a:xfrm>
            <a:off x="5533050" y="6708375"/>
            <a:ext cx="259800" cy="149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9" name="Google Shape;889;p41"/>
          <p:cNvCxnSpPr>
            <a:stCxn id="881" idx="0"/>
            <a:endCxn id="879" idx="1"/>
          </p:cNvCxnSpPr>
          <p:nvPr/>
        </p:nvCxnSpPr>
        <p:spPr>
          <a:xfrm rot="-5400000">
            <a:off x="4726175" y="931925"/>
            <a:ext cx="588600" cy="60432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0" name="Google Shape;890;p41"/>
          <p:cNvCxnSpPr>
            <a:stCxn id="887" idx="0"/>
          </p:cNvCxnSpPr>
          <p:nvPr/>
        </p:nvCxnSpPr>
        <p:spPr>
          <a:xfrm rot="10800000">
            <a:off x="5662950" y="3661500"/>
            <a:ext cx="0" cy="62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41"/>
          <p:cNvSpPr txBox="1"/>
          <p:nvPr/>
        </p:nvSpPr>
        <p:spPr>
          <a:xfrm>
            <a:off x="8142700" y="5101700"/>
            <a:ext cx="331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더이상 추가할게 없으면 사라집니다.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2" name="Google Shape;892;p41"/>
          <p:cNvCxnSpPr>
            <a:stCxn id="884" idx="0"/>
            <a:endCxn id="891" idx="1"/>
          </p:cNvCxnSpPr>
          <p:nvPr/>
        </p:nvCxnSpPr>
        <p:spPr>
          <a:xfrm rot="-5400000">
            <a:off x="4419425" y="2917125"/>
            <a:ext cx="1330800" cy="6115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3" name="Google Shape;893;p41"/>
          <p:cNvCxnSpPr>
            <a:stCxn id="888" idx="0"/>
          </p:cNvCxnSpPr>
          <p:nvPr/>
        </p:nvCxnSpPr>
        <p:spPr>
          <a:xfrm flipH="1" rot="10800000">
            <a:off x="5662950" y="5310075"/>
            <a:ext cx="300" cy="139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41"/>
          <p:cNvSpPr txBox="1"/>
          <p:nvPr/>
        </p:nvSpPr>
        <p:spPr>
          <a:xfrm>
            <a:off x="8142700" y="5717300"/>
            <a:ext cx="32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상품을 클릭하면 상세페이지로 이동합니다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2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0" name="Google Shape;900;p4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01" name="Google Shape;901;p4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 b="1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2" name="Google Shape;902;p4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4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4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42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4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08" name="Google Shape;908;p4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관리 &lt;상품 상세&gt;</a:t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0" name="Google Shape;910;p42"/>
          <p:cNvSpPr txBox="1"/>
          <p:nvPr/>
        </p:nvSpPr>
        <p:spPr>
          <a:xfrm>
            <a:off x="5892675" y="5271350"/>
            <a:ext cx="59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p42"/>
          <p:cNvSpPr txBox="1"/>
          <p:nvPr/>
        </p:nvSpPr>
        <p:spPr>
          <a:xfrm>
            <a:off x="5892675" y="4831988"/>
            <a:ext cx="5667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상세 페이지에서는 판매 중인 상품과 품절인 상품 모두 확인 가능 (품절인 상품은 선택 불가)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2" name="Google Shape;9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0" y="3015290"/>
            <a:ext cx="5587875" cy="307291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3" name="Google Shape;9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175" y="3429004"/>
            <a:ext cx="2124075" cy="1085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4" name="Google Shape;914;p42"/>
          <p:cNvSpPr/>
          <p:nvPr/>
        </p:nvSpPr>
        <p:spPr>
          <a:xfrm>
            <a:off x="2974150" y="4202900"/>
            <a:ext cx="2175300" cy="62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5" name="Google Shape;915;p42"/>
          <p:cNvCxnSpPr>
            <a:endCxn id="913" idx="1"/>
          </p:cNvCxnSpPr>
          <p:nvPr/>
        </p:nvCxnSpPr>
        <p:spPr>
          <a:xfrm flipH="1" rot="10800000">
            <a:off x="5149575" y="3971929"/>
            <a:ext cx="1125600" cy="58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16" name="Google Shape;916;p42"/>
          <p:cNvSpPr/>
          <p:nvPr/>
        </p:nvSpPr>
        <p:spPr>
          <a:xfrm>
            <a:off x="2977500" y="3300000"/>
            <a:ext cx="735000" cy="30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42"/>
          <p:cNvSpPr txBox="1"/>
          <p:nvPr/>
        </p:nvSpPr>
        <p:spPr>
          <a:xfrm>
            <a:off x="6232500" y="2700000"/>
            <a:ext cx="31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상품의 종류를 알수 있습니다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8" name="Google Shape;918;p42"/>
          <p:cNvCxnSpPr>
            <a:stCxn id="916" idx="0"/>
            <a:endCxn id="917" idx="1"/>
          </p:cNvCxnSpPr>
          <p:nvPr/>
        </p:nvCxnSpPr>
        <p:spPr>
          <a:xfrm rot="-5400000">
            <a:off x="4592700" y="1660200"/>
            <a:ext cx="392100" cy="28875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3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4" name="Google Shape;924;p4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25" name="Google Shape;925;p4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926" name="Google Shape;926;p4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p4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4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4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31" name="Google Shape;931;p4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</a:t>
              </a: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관리 &lt;상품 주문&gt;</a:t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33" name="Google Shape;933;p43"/>
          <p:cNvSpPr txBox="1"/>
          <p:nvPr/>
        </p:nvSpPr>
        <p:spPr>
          <a:xfrm>
            <a:off x="5199525" y="3336791"/>
            <a:ext cx="5995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상품 페이지에서 원하는 상품 선택 후 카트 버튼 클릭시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상품의 이름과 개수 총 가격의 정보를 카트에 담기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바로 구매시 구매하려는 상품의 정보를 가지고 주문 페이지로 이동</a:t>
            </a: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43"/>
          <p:cNvSpPr txBox="1"/>
          <p:nvPr/>
        </p:nvSpPr>
        <p:spPr>
          <a:xfrm>
            <a:off x="6324725" y="4985750"/>
            <a:ext cx="56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3"/>
          <p:cNvSpPr txBox="1"/>
          <p:nvPr/>
        </p:nvSpPr>
        <p:spPr>
          <a:xfrm>
            <a:off x="6472475" y="6085950"/>
            <a:ext cx="50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6" name="Google Shape;9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0" y="3073225"/>
            <a:ext cx="3901949" cy="23589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37" name="Google Shape;937;p43"/>
          <p:cNvCxnSpPr/>
          <p:nvPr/>
        </p:nvCxnSpPr>
        <p:spPr>
          <a:xfrm>
            <a:off x="2414288" y="519457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43"/>
          <p:cNvCxnSpPr/>
          <p:nvPr/>
        </p:nvCxnSpPr>
        <p:spPr>
          <a:xfrm>
            <a:off x="2414288" y="4961000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43"/>
          <p:cNvCxnSpPr/>
          <p:nvPr/>
        </p:nvCxnSpPr>
        <p:spPr>
          <a:xfrm>
            <a:off x="2413900" y="4961000"/>
            <a:ext cx="900" cy="23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43"/>
          <p:cNvCxnSpPr/>
          <p:nvPr/>
        </p:nvCxnSpPr>
        <p:spPr>
          <a:xfrm>
            <a:off x="2785452" y="4961000"/>
            <a:ext cx="900" cy="23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43"/>
          <p:cNvCxnSpPr/>
          <p:nvPr/>
        </p:nvCxnSpPr>
        <p:spPr>
          <a:xfrm>
            <a:off x="2786480" y="5194575"/>
            <a:ext cx="43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43"/>
          <p:cNvCxnSpPr/>
          <p:nvPr/>
        </p:nvCxnSpPr>
        <p:spPr>
          <a:xfrm>
            <a:off x="2786480" y="4961000"/>
            <a:ext cx="43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43"/>
          <p:cNvCxnSpPr/>
          <p:nvPr/>
        </p:nvCxnSpPr>
        <p:spPr>
          <a:xfrm>
            <a:off x="2786025" y="4999890"/>
            <a:ext cx="1200" cy="16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43"/>
          <p:cNvCxnSpPr/>
          <p:nvPr/>
        </p:nvCxnSpPr>
        <p:spPr>
          <a:xfrm>
            <a:off x="3222200" y="4961000"/>
            <a:ext cx="1200" cy="23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" name="Google Shape;150;p17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1" name="Google Shape;151;p17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0202" y="3164584"/>
            <a:ext cx="178594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327648">
            <a:off x="386995" y="5443343"/>
            <a:ext cx="186904" cy="20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9">
            <a:alphaModFix/>
          </a:blip>
          <a:srcRect b="0" l="44921" r="0" t="0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10">
            <a:alphaModFix/>
          </a:blip>
          <a:srcRect b="0" l="45412" r="0" t="0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34670"/>
            <a:ext cx="12192000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72484" y="2240918"/>
            <a:ext cx="149373" cy="14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7"/>
          <p:cNvGrpSpPr/>
          <p:nvPr/>
        </p:nvGrpSpPr>
        <p:grpSpPr>
          <a:xfrm>
            <a:off x="1792159" y="2316700"/>
            <a:ext cx="8756650" cy="3832181"/>
            <a:chOff x="501798" y="2344962"/>
            <a:chExt cx="2122307" cy="3832181"/>
          </a:xfrm>
        </p:grpSpPr>
        <p:grpSp>
          <p:nvGrpSpPr>
            <p:cNvPr id="165" name="Google Shape;165;p17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166" name="Google Shape;166;p17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8" name="Google Shape;168;p17"/>
            <p:cNvSpPr txBox="1"/>
            <p:nvPr/>
          </p:nvSpPr>
          <p:spPr>
            <a:xfrm>
              <a:off x="698466" y="4054290"/>
              <a:ext cx="1704300" cy="67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 의도 및 배경 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9" name="Google Shape;169;p17"/>
            <p:cNvGrpSpPr/>
            <p:nvPr/>
          </p:nvGrpSpPr>
          <p:grpSpPr>
            <a:xfrm>
              <a:off x="1363496" y="2344962"/>
              <a:ext cx="408282" cy="428224"/>
              <a:chOff x="373180" y="2066948"/>
              <a:chExt cx="889526" cy="932976"/>
            </a:xfrm>
          </p:grpSpPr>
          <p:sp>
            <p:nvSpPr>
              <p:cNvPr id="170" name="Google Shape;170;p17"/>
              <p:cNvSpPr/>
              <p:nvPr/>
            </p:nvSpPr>
            <p:spPr>
              <a:xfrm>
                <a:off x="373180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17"/>
              <p:cNvSpPr txBox="1"/>
              <p:nvPr/>
            </p:nvSpPr>
            <p:spPr>
              <a:xfrm>
                <a:off x="534558" y="2297425"/>
                <a:ext cx="557043" cy="702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4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0" name="Google Shape;950;p4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51" name="Google Shape;951;p4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952" name="Google Shape;952;p4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4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4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4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6" name="Google Shape;956;p4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57" name="Google Shape;957;p4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&lt;상품 주문&gt; - 예외 처리</a:t>
              </a: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9" name="Google Shape;959;p44"/>
          <p:cNvSpPr txBox="1"/>
          <p:nvPr/>
        </p:nvSpPr>
        <p:spPr>
          <a:xfrm>
            <a:off x="5567075" y="3653453"/>
            <a:ext cx="5995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기종을 선택하지 않고 카트 또는 바로구매 클릭시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이동하지 않게 사용자에게 옵션을 선택해달라는 경고창을 보여준다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44"/>
          <p:cNvSpPr txBox="1"/>
          <p:nvPr/>
        </p:nvSpPr>
        <p:spPr>
          <a:xfrm>
            <a:off x="6324725" y="4985750"/>
            <a:ext cx="56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44"/>
          <p:cNvSpPr txBox="1"/>
          <p:nvPr/>
        </p:nvSpPr>
        <p:spPr>
          <a:xfrm>
            <a:off x="6472475" y="6085950"/>
            <a:ext cx="50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2" name="Google Shape;9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2829"/>
            <a:ext cx="4894725" cy="430206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5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8" name="Google Shape;968;p4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69" name="Google Shape;969;p4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0" name="Google Shape;970;p4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971" name="Google Shape;971;p4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2" name="Google Shape;972;p4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4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4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382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45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76" name="Google Shape;976;p45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&lt;장바구니&gt;</a:t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78" name="Google Shape;978;p45"/>
          <p:cNvSpPr txBox="1"/>
          <p:nvPr/>
        </p:nvSpPr>
        <p:spPr>
          <a:xfrm>
            <a:off x="5223275" y="3000875"/>
            <a:ext cx="633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카트에 담기한 상품 리스트를 확인하고 총 결제 예정금액을 확인할 수 있음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9" name="Google Shape;979;p45"/>
          <p:cNvCxnSpPr/>
          <p:nvPr/>
        </p:nvCxnSpPr>
        <p:spPr>
          <a:xfrm flipH="1" rot="10800000">
            <a:off x="3359631" y="6123013"/>
            <a:ext cx="904500" cy="15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0" name="Google Shape;9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00" y="2065191"/>
            <a:ext cx="4654826" cy="251786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1" name="Google Shape;9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75" y="4848726"/>
            <a:ext cx="7093423" cy="176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2" name="Google Shape;982;p45"/>
          <p:cNvSpPr txBox="1"/>
          <p:nvPr/>
        </p:nvSpPr>
        <p:spPr>
          <a:xfrm>
            <a:off x="7694175" y="5350022"/>
            <a:ext cx="380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수량 변동시 합계에 최종값을 계산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6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8" name="Google Shape;988;p4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989" name="Google Shape;989;p4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0" name="Google Shape;990;p4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991" name="Google Shape;991;p4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" name="Google Shape;992;p4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4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4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382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5" name="Google Shape;995;p46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996" name="Google Shape;996;p46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&lt;장바구니&gt;</a:t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8" name="Google Shape;998;p46"/>
          <p:cNvSpPr txBox="1"/>
          <p:nvPr/>
        </p:nvSpPr>
        <p:spPr>
          <a:xfrm>
            <a:off x="7508548" y="3429000"/>
            <a:ext cx="4907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버튼을 클릭하면 장바구니에서 삭제되고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“장바구니가 비어 있습니다” 라는 문구가 나타납니다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9" name="Google Shape;9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" y="4281350"/>
            <a:ext cx="7380575" cy="2250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0" name="Google Shape;10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0" y="1999976"/>
            <a:ext cx="7093423" cy="176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1" name="Google Shape;1001;p46"/>
          <p:cNvSpPr/>
          <p:nvPr/>
        </p:nvSpPr>
        <p:spPr>
          <a:xfrm>
            <a:off x="6593946" y="3082075"/>
            <a:ext cx="351000" cy="2646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7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7" name="Google Shape;1007;p4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08" name="Google Shape;1008;p4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9" name="Google Shape;1009;p4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010" name="Google Shape;1010;p4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1" name="Google Shape;1011;p4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4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382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47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15" name="Google Shape;1015;p47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&lt;장바구니&gt;</a:t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17" name="Google Shape;10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13" y="2110554"/>
            <a:ext cx="6122802" cy="448137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8" name="Google Shape;1018;p47"/>
          <p:cNvSpPr txBox="1"/>
          <p:nvPr/>
        </p:nvSpPr>
        <p:spPr>
          <a:xfrm>
            <a:off x="7042150" y="3982475"/>
            <a:ext cx="48090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체크박스에 체크가 안되어있는 상태에서 선택상품 클릭시 경고창이 뜨면서 주문페이지로 넘어가지 않게 처리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전체상품 주문시 체크박스에 전체 체크가 되면서 주문페이지로 이동합니다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8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24" name="Google Shape;1024;p4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25" name="Google Shape;1025;p4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6" name="Google Shape;1026;p4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027" name="Google Shape;1027;p4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4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4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4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382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oogle Shape;1031;p48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32" name="Google Shape;1032;p48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&lt;주문페이지&gt;</a:t>
              </a: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4" name="Google Shape;1034;p48"/>
          <p:cNvSpPr txBox="1"/>
          <p:nvPr/>
        </p:nvSpPr>
        <p:spPr>
          <a:xfrm>
            <a:off x="6407150" y="2548163"/>
            <a:ext cx="480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선택한 물품의 최종확인이 가능합니다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5" name="Google Shape;10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25" y="2110554"/>
            <a:ext cx="5274746" cy="448137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6" name="Google Shape;1036;p48"/>
          <p:cNvSpPr txBox="1"/>
          <p:nvPr/>
        </p:nvSpPr>
        <p:spPr>
          <a:xfrm>
            <a:off x="6407150" y="3424688"/>
            <a:ext cx="4809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수량을 변경할수 있으며 장바구니에 있는 아이템도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같이 변동합니다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반대로 장바구니에 수량을 변경하고 주문 요청시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주문페이지에 있는 물품의 수량도 변경됩니다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48"/>
          <p:cNvSpPr txBox="1"/>
          <p:nvPr/>
        </p:nvSpPr>
        <p:spPr>
          <a:xfrm>
            <a:off x="6407150" y="5700200"/>
            <a:ext cx="4809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· </a:t>
            </a: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가입한 기본정보를 보여주고 최종결제 금액을 보여줍니다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9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3" name="Google Shape;1043;p4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44" name="Google Shape;1044;p4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5" name="Google Shape;1045;p4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046" name="Google Shape;1046;p4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4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4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382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0" name="Google Shape;1050;p49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51" name="Google Shape;1051;p49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&lt;주문페이지&gt;</a:t>
              </a: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3" name="Google Shape;1053;p49"/>
          <p:cNvSpPr txBox="1"/>
          <p:nvPr/>
        </p:nvSpPr>
        <p:spPr>
          <a:xfrm>
            <a:off x="7121500" y="2762325"/>
            <a:ext cx="48090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삭제를 클릭시 주문페이지에 물품이 삭제가 되며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상품의 재고를 롤백합니다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4" name="Google Shape;10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0" y="2065200"/>
            <a:ext cx="5712525" cy="232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5" name="Google Shape;1055;p49"/>
          <p:cNvSpPr/>
          <p:nvPr/>
        </p:nvSpPr>
        <p:spPr>
          <a:xfrm>
            <a:off x="5269225" y="2974350"/>
            <a:ext cx="530400" cy="3039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6" name="Google Shape;105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50" y="4775325"/>
            <a:ext cx="7251555" cy="184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0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62" name="Google Shape;1062;p5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63" name="Google Shape;1063;p5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4" name="Google Shape;1064;p5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065" name="Google Shape;1065;p5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6" name="Google Shape;1066;p5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p5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9" name="Google Shape;1069;p50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70" name="Google Shape;1070;p50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&lt;상품 결제&gt;</a:t>
              </a: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2" name="Google Shape;1072;p50"/>
          <p:cNvSpPr txBox="1"/>
          <p:nvPr/>
        </p:nvSpPr>
        <p:spPr>
          <a:xfrm>
            <a:off x="450425" y="2101173"/>
            <a:ext cx="5904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주문하기를 클릭시 토스 API를 이용한 결제 위젯을 불러옵니다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품목과 가격을 보여줌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3" name="Google Shape;10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38" y="3056025"/>
            <a:ext cx="4794349" cy="34577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4" name="Google Shape;107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625" y="2267754"/>
            <a:ext cx="2036282" cy="440277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5" name="Google Shape;1075;p50"/>
          <p:cNvSpPr/>
          <p:nvPr/>
        </p:nvSpPr>
        <p:spPr>
          <a:xfrm>
            <a:off x="7454625" y="2675775"/>
            <a:ext cx="1528500" cy="608400"/>
          </a:xfrm>
          <a:prstGeom prst="rect">
            <a:avLst/>
          </a:prstGeom>
          <a:solidFill>
            <a:srgbClr val="FFFFFF">
              <a:alpha val="298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1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81" name="Google Shape;1081;p5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82" name="Google Shape;1082;p5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5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084" name="Google Shape;1084;p5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5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p5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8" name="Google Shape;1088;p51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089" name="Google Shape;1089;p51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&lt;주문 완료&gt;</a:t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91" name="Google Shape;10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" y="2150429"/>
            <a:ext cx="6472695" cy="440277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2" name="Google Shape;1092;p51"/>
          <p:cNvSpPr txBox="1"/>
          <p:nvPr/>
        </p:nvSpPr>
        <p:spPr>
          <a:xfrm>
            <a:off x="7428800" y="3952976"/>
            <a:ext cx="406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 완료 페이지로 이동하며 사용자가 주문한 품목들을 확인할수 있습니다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8" name="Google Shape;1098;p5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099" name="Google Shape;1099;p5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p5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101" name="Google Shape;1101;p5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p5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5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4" name="Google Shape;1104;p5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52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06" name="Google Shape;1106;p52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 &lt;주문 내역 조회&gt;</a:t>
              </a: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8" name="Google Shape;1108;p52"/>
          <p:cNvSpPr txBox="1"/>
          <p:nvPr/>
        </p:nvSpPr>
        <p:spPr>
          <a:xfrm>
            <a:off x="8488600" y="3998951"/>
            <a:ext cx="406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주문내역 페이지에서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주문완료된 상품들을 볼 수 있습니다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9" name="Google Shape;11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00" y="2618675"/>
            <a:ext cx="7524725" cy="36377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3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15" name="Google Shape;1115;p5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16" name="Google Shape;1116;p5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117" name="Google Shape;1117;p5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8" name="Google Shape;1118;p5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5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8406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53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22" name="Google Shape;1122;p53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관리 &lt;REVIEW&gt;</a:t>
              </a:r>
              <a:endParaRPr/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24" name="Google Shape;1124;p53"/>
          <p:cNvSpPr txBox="1"/>
          <p:nvPr/>
        </p:nvSpPr>
        <p:spPr>
          <a:xfrm>
            <a:off x="6631300" y="2771175"/>
            <a:ext cx="615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리뷰쓰기 버튼 클릭시 리뷰 작성 페이지로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53"/>
          <p:cNvSpPr txBox="1"/>
          <p:nvPr/>
        </p:nvSpPr>
        <p:spPr>
          <a:xfrm>
            <a:off x="6324725" y="4985750"/>
            <a:ext cx="56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6" name="Google Shape;11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25" y="2212450"/>
            <a:ext cx="3727075" cy="21060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27" name="Google Shape;1127;p53"/>
          <p:cNvCxnSpPr/>
          <p:nvPr/>
        </p:nvCxnSpPr>
        <p:spPr>
          <a:xfrm>
            <a:off x="3789564" y="3265450"/>
            <a:ext cx="446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53"/>
          <p:cNvCxnSpPr/>
          <p:nvPr/>
        </p:nvCxnSpPr>
        <p:spPr>
          <a:xfrm>
            <a:off x="3789564" y="3114625"/>
            <a:ext cx="446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53"/>
          <p:cNvCxnSpPr/>
          <p:nvPr/>
        </p:nvCxnSpPr>
        <p:spPr>
          <a:xfrm>
            <a:off x="3789097" y="3114625"/>
            <a:ext cx="900" cy="15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53"/>
          <p:cNvCxnSpPr/>
          <p:nvPr/>
        </p:nvCxnSpPr>
        <p:spPr>
          <a:xfrm>
            <a:off x="4236332" y="3114625"/>
            <a:ext cx="600" cy="15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53"/>
          <p:cNvCxnSpPr/>
          <p:nvPr/>
        </p:nvCxnSpPr>
        <p:spPr>
          <a:xfrm flipH="1" rot="10800000">
            <a:off x="4242125" y="3172900"/>
            <a:ext cx="19770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32" name="Google Shape;1132;p53"/>
          <p:cNvPicPr preferRelativeResize="0"/>
          <p:nvPr/>
        </p:nvPicPr>
        <p:blipFill rotWithShape="1">
          <a:blip r:embed="rId5">
            <a:alphaModFix/>
          </a:blip>
          <a:srcRect b="0" l="2440" r="-2439" t="0"/>
          <a:stretch/>
        </p:blipFill>
        <p:spPr>
          <a:xfrm>
            <a:off x="648125" y="4456675"/>
            <a:ext cx="3727075" cy="210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3" name="Google Shape;1133;p53"/>
          <p:cNvSpPr txBox="1"/>
          <p:nvPr/>
        </p:nvSpPr>
        <p:spPr>
          <a:xfrm>
            <a:off x="6613475" y="5057275"/>
            <a:ext cx="509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작성 페이지 : 제목, 별점, 내용, 이미지 추가 하고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 클릭시 리뷰 게시판 페이지 이동</a:t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 rot="10800000">
            <a:off x="174300" y="70675"/>
            <a:ext cx="12017700" cy="12156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80" name="Google Shape;180;p1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 의도 및 배경</a:t>
              </a:r>
              <a:endParaRPr/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897307"/>
            <a:ext cx="12192000" cy="5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 rotWithShape="1">
          <a:blip r:embed="rId5">
            <a:alphaModFix/>
          </a:blip>
          <a:srcRect b="0" l="34972" r="0" t="0"/>
          <a:stretch/>
        </p:blipFill>
        <p:spPr>
          <a:xfrm rot="-6939651">
            <a:off x="1715" y="5530567"/>
            <a:ext cx="1452420" cy="91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1">
            <a:off x="8621099" y="4762216"/>
            <a:ext cx="3710395" cy="186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0202" y="3164584"/>
            <a:ext cx="178594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327653">
            <a:off x="386995" y="5443343"/>
            <a:ext cx="186904" cy="20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9">
            <a:alphaModFix/>
          </a:blip>
          <a:srcRect b="0" l="44921" r="0" t="0"/>
          <a:stretch/>
        </p:blipFill>
        <p:spPr>
          <a:xfrm rot="10800000">
            <a:off x="11016342" y="4903198"/>
            <a:ext cx="1175657" cy="77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10">
            <a:alphaModFix/>
          </a:blip>
          <a:srcRect b="0" l="45411" r="0" t="0"/>
          <a:stretch/>
        </p:blipFill>
        <p:spPr>
          <a:xfrm>
            <a:off x="0" y="3261891"/>
            <a:ext cx="2914925" cy="28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34670"/>
            <a:ext cx="12192000" cy="92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72484" y="2240918"/>
            <a:ext cx="149373" cy="14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8"/>
          <p:cNvGrpSpPr/>
          <p:nvPr/>
        </p:nvGrpSpPr>
        <p:grpSpPr>
          <a:xfrm>
            <a:off x="1701369" y="2652526"/>
            <a:ext cx="8789272" cy="4332698"/>
            <a:chOff x="493782" y="2344988"/>
            <a:chExt cx="2130216" cy="4332698"/>
          </a:xfrm>
        </p:grpSpPr>
        <p:grpSp>
          <p:nvGrpSpPr>
            <p:cNvPr id="195" name="Google Shape;195;p18"/>
            <p:cNvGrpSpPr/>
            <p:nvPr/>
          </p:nvGrpSpPr>
          <p:grpSpPr>
            <a:xfrm>
              <a:off x="493782" y="2567441"/>
              <a:ext cx="2130216" cy="3609600"/>
              <a:chOff x="533875" y="2567441"/>
              <a:chExt cx="2130216" cy="3609600"/>
            </a:xfrm>
          </p:grpSpPr>
          <p:sp>
            <p:nvSpPr>
              <p:cNvPr id="196" name="Google Shape;196;p18"/>
              <p:cNvSpPr/>
              <p:nvPr/>
            </p:nvSpPr>
            <p:spPr>
              <a:xfrm>
                <a:off x="541891" y="2567441"/>
                <a:ext cx="2122200" cy="36096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>
                <a:off x="533875" y="5988788"/>
                <a:ext cx="2122200" cy="1431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8" name="Google Shape;198;p18"/>
            <p:cNvGrpSpPr/>
            <p:nvPr/>
          </p:nvGrpSpPr>
          <p:grpSpPr>
            <a:xfrm>
              <a:off x="1363500" y="2344988"/>
              <a:ext cx="408280" cy="380418"/>
              <a:chOff x="373180" y="2066947"/>
              <a:chExt cx="889500" cy="828798"/>
            </a:xfrm>
          </p:grpSpPr>
          <p:sp>
            <p:nvSpPr>
              <p:cNvPr id="199" name="Google Shape;199;p18"/>
              <p:cNvSpPr/>
              <p:nvPr/>
            </p:nvSpPr>
            <p:spPr>
              <a:xfrm>
                <a:off x="373180" y="2128945"/>
                <a:ext cx="889500" cy="7668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기획</a:t>
                </a: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rot="4668228">
                <a:off x="506135" y="2117827"/>
                <a:ext cx="667168" cy="69788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499992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1" name="Google Shape;201;p18"/>
            <p:cNvSpPr txBox="1"/>
            <p:nvPr/>
          </p:nvSpPr>
          <p:spPr>
            <a:xfrm>
              <a:off x="589248" y="3158986"/>
              <a:ext cx="1947300" cy="35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쇼핑몰 사이트를 제작 하려 했는데 주제가 뭐가 좋을까 고민을 하다 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쉽게 접할 수 있고 우리 생활에서 많이 보이는 게 무엇일까?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검색하려던 순간 제 손에 잡힌 건 다름 아닌 </a:t>
              </a:r>
              <a:r>
                <a:rPr b="1" lang="ko-KR" sz="20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휴대폰</a:t>
              </a: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이었습니다.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저와 많은 순간을 공유하고 있는 전자기기인 휴대폰, 나만의 감성에 맞춰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꾸밀 수 있다면 얼마나 좋을까 싶어 나만의 폰케이스 쇼핑몰을 운영해 보자는 아이디어가 떠올라 만들게 되었습니다.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4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9" name="Google Shape;1139;p5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40" name="Google Shape;1140;p5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141" name="Google Shape;1141;p5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2" name="Google Shape;1142;p5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5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p5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54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46" name="Google Shape;1146;p54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관리 &lt;REVIEW&gt;</a:t>
              </a: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8" name="Google Shape;1148;p54"/>
          <p:cNvSpPr txBox="1"/>
          <p:nvPr/>
        </p:nvSpPr>
        <p:spPr>
          <a:xfrm>
            <a:off x="6264500" y="2845150"/>
            <a:ext cx="54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리뷰 게시판 페이지 : 저장된 리뷰 확인 가능, 페이징 처리 기능 구현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9" name="Google Shape;11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820" y="2216679"/>
            <a:ext cx="2944799" cy="210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0" name="Google Shape;11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826" y="4592601"/>
            <a:ext cx="2944799" cy="21060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1" name="Google Shape;1151;p54"/>
          <p:cNvSpPr txBox="1"/>
          <p:nvPr/>
        </p:nvSpPr>
        <p:spPr>
          <a:xfrm>
            <a:off x="6461600" y="5172250"/>
            <a:ext cx="509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상세 페이지 : 작성자를 제외한 유저에겐 삭제 버튼 보이지 않게 처리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5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7" name="Google Shape;1157;p5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58" name="Google Shape;1158;p5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159" name="Google Shape;1159;p5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5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5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2" name="Google Shape;1162;p5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5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4" name="Google Shape;1164;p55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65" name="Google Shape;1165;p55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관리 &lt;Q&amp;A&gt;</a:t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7" name="Google Shape;1167;p55"/>
          <p:cNvSpPr txBox="1"/>
          <p:nvPr/>
        </p:nvSpPr>
        <p:spPr>
          <a:xfrm>
            <a:off x="6324725" y="4985750"/>
            <a:ext cx="56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8" name="Google Shape;11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096" y="2150424"/>
            <a:ext cx="2944799" cy="210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9" name="Google Shape;1169;p55"/>
          <p:cNvSpPr txBox="1"/>
          <p:nvPr/>
        </p:nvSpPr>
        <p:spPr>
          <a:xfrm>
            <a:off x="6403500" y="2865375"/>
            <a:ext cx="509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 게시판 목록 페이지 : 질문하기 클릭시 질문 작성 페이지로 이동, 페이징 처리 기능 구현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0" name="Google Shape;117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575" y="4456850"/>
            <a:ext cx="2943839" cy="21060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55"/>
          <p:cNvSpPr txBox="1"/>
          <p:nvPr/>
        </p:nvSpPr>
        <p:spPr>
          <a:xfrm>
            <a:off x="6403500" y="4985750"/>
            <a:ext cx="5780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 작성 페이지 : Q&amp;A 작성 후 제출 버튼 클릭시 질문 상세 페이지로 이동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6"/>
          <p:cNvSpPr/>
          <p:nvPr/>
        </p:nvSpPr>
        <p:spPr>
          <a:xfrm rot="10800000">
            <a:off x="87212" y="170495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7" name="Google Shape;1177;p5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178" name="Google Shape;1178;p5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 소개</a:t>
              </a:r>
              <a:endParaRPr/>
            </a:p>
          </p:txBody>
        </p:sp>
        <p:sp>
          <p:nvSpPr>
            <p:cNvPr id="1179" name="Google Shape;1179;p5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5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5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5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56"/>
          <p:cNvSpPr txBox="1"/>
          <p:nvPr/>
        </p:nvSpPr>
        <p:spPr>
          <a:xfrm>
            <a:off x="705123" y="1988840"/>
            <a:ext cx="38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56"/>
          <p:cNvGrpSpPr/>
          <p:nvPr/>
        </p:nvGrpSpPr>
        <p:grpSpPr>
          <a:xfrm>
            <a:off x="541891" y="1430219"/>
            <a:ext cx="10526224" cy="369300"/>
            <a:chOff x="541891" y="1430219"/>
            <a:chExt cx="10526224" cy="369300"/>
          </a:xfrm>
        </p:grpSpPr>
        <p:sp>
          <p:nvSpPr>
            <p:cNvPr id="1185" name="Google Shape;1185;p56"/>
            <p:cNvSpPr txBox="1"/>
            <p:nvPr/>
          </p:nvSpPr>
          <p:spPr>
            <a:xfrm>
              <a:off x="743615" y="1430219"/>
              <a:ext cx="10324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accen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관리 &lt;Q&amp;A&gt;</a:t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541891" y="1539006"/>
              <a:ext cx="101298" cy="114040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7" name="Google Shape;1187;p56"/>
          <p:cNvSpPr txBox="1"/>
          <p:nvPr/>
        </p:nvSpPr>
        <p:spPr>
          <a:xfrm>
            <a:off x="6324725" y="4985750"/>
            <a:ext cx="56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8" name="Google Shape;11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640" y="1988850"/>
            <a:ext cx="3724820" cy="266382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9" name="Google Shape;1189;p56"/>
          <p:cNvSpPr txBox="1"/>
          <p:nvPr/>
        </p:nvSpPr>
        <p:spPr>
          <a:xfrm>
            <a:off x="6508025" y="2940175"/>
            <a:ext cx="54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질문 상세 페이지 : 관리자 계정만 답변 가능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Malgun Gothic"/>
                <a:ea typeface="Malgun Gothic"/>
                <a:cs typeface="Malgun Gothic"/>
                <a:sym typeface="Malgun Gothic"/>
              </a:rPr>
              <a:t>질문 목록으로 버튼 클릭시 질문 목록 페이지로 이동</a:t>
            </a:r>
            <a:endParaRPr b="1"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0" name="Google Shape;119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650" y="4752000"/>
            <a:ext cx="3470875" cy="210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1" name="Google Shape;1191;p56"/>
          <p:cNvSpPr txBox="1"/>
          <p:nvPr/>
        </p:nvSpPr>
        <p:spPr>
          <a:xfrm>
            <a:off x="6574050" y="5231963"/>
            <a:ext cx="50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답변 작성 후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57"/>
          <p:cNvPicPr preferRelativeResize="0"/>
          <p:nvPr/>
        </p:nvPicPr>
        <p:blipFill rotWithShape="1">
          <a:blip r:embed="rId4">
            <a:alphaModFix/>
          </a:blip>
          <a:srcRect b="22185" l="1" r="2095" t="0"/>
          <a:stretch/>
        </p:blipFill>
        <p:spPr>
          <a:xfrm rot="-5400000">
            <a:off x="10645617" y="3135340"/>
            <a:ext cx="2550875" cy="5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57"/>
          <p:cNvPicPr preferRelativeResize="0"/>
          <p:nvPr/>
        </p:nvPicPr>
        <p:blipFill rotWithShape="1">
          <a:blip r:embed="rId5">
            <a:alphaModFix/>
          </a:blip>
          <a:srcRect b="0" l="0" r="51762" t="5760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7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00" name="Google Shape;1200;p5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201" name="Google Shape;1201;p57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2" name="Google Shape;1202;p5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후기</a:t>
              </a:r>
              <a:endParaRPr/>
            </a:p>
          </p:txBody>
        </p:sp>
        <p:sp>
          <p:nvSpPr>
            <p:cNvPr id="1203" name="Google Shape;1203;p5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4" name="Google Shape;1204;p57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87088" y="138350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5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5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57"/>
          <p:cNvSpPr txBox="1"/>
          <p:nvPr/>
        </p:nvSpPr>
        <p:spPr>
          <a:xfrm>
            <a:off x="1617888" y="1617075"/>
            <a:ext cx="8956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기획하는 부분부터 어떻게 해야할지 막막하기도 하고 어려웠는데 일단 내가 맡은 일이 뭔지 생각해 보고, 어떤 걸 먼저 해야 할지 일단 손부터 움직이자 라는 마음으로 하게 되었습니다. 처음 다이렉트 하는 것부터 어려워서 오류가 종종 나긴 했지만, 시간이 지나면서 같은 오류가 나면 다이렉트 문제라는 걸 빠르게 알고 수정해 나갔습니다.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또 dto와 repository, service 등 정확히 어떤 용도로 쓰는지 모르기 때문에 하나씩 빼먹거나, 잘못 사용할 때가 있었습니다. chatGPT를 이용하여 어떤 용도로 사용하는지 확인하고, 지금 쓰는 게 어떤 용도인지 생각해 보니 어떤 오류가 왜 나는지 좀 더 쉽게 파악할 수 있게 되었습니다.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순수 디자인이나 퍼블리싱을 할 때엔 바로바로 눈에 보이는 결과물에 힘을 얻을 수 있었고, 백엔드 부분에선 오랫동안 오류가 뜨던 부분을 해결해냈을 때 가장 뿌듯하기도 했고, 더 많은 기능을 넣고 싶다는 욕심이 들게 하였습니다.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스스로 많은 부분에서 자신감이 붙고 개발에 좀 더 가까워질 수 있는 경험을 했다고 느꼈습니다.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57"/>
          <p:cNvSpPr txBox="1"/>
          <p:nvPr/>
        </p:nvSpPr>
        <p:spPr>
          <a:xfrm>
            <a:off x="541900" y="2339000"/>
            <a:ext cx="9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주현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0" name="Google Shape;1210;p57"/>
          <p:cNvSpPr txBox="1"/>
          <p:nvPr/>
        </p:nvSpPr>
        <p:spPr>
          <a:xfrm>
            <a:off x="535300" y="4770800"/>
            <a:ext cx="91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백천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1" name="Google Shape;1211;p57"/>
          <p:cNvSpPr txBox="1"/>
          <p:nvPr/>
        </p:nvSpPr>
        <p:spPr>
          <a:xfrm>
            <a:off x="1617900" y="4793900"/>
            <a:ext cx="895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기획단계의 중요성을 알게 됐습니다.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팀원들하고의 협동의 중요성을 다시한번 알게 됐습니다.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장기 프로젝트를 하면서 부족했던 부분을 알게 되었고 실력 향상에 도움이 됐습니다.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8"/>
          <p:cNvPicPr preferRelativeResize="0"/>
          <p:nvPr/>
        </p:nvPicPr>
        <p:blipFill rotWithShape="1">
          <a:blip r:embed="rId4">
            <a:alphaModFix/>
          </a:blip>
          <a:srcRect b="22185" l="0" r="2095" t="0"/>
          <a:stretch/>
        </p:blipFill>
        <p:spPr>
          <a:xfrm rot="-5400000">
            <a:off x="10645616" y="3135340"/>
            <a:ext cx="2550876" cy="54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8"/>
          <p:cNvPicPr preferRelativeResize="0"/>
          <p:nvPr/>
        </p:nvPicPr>
        <p:blipFill rotWithShape="1">
          <a:blip r:embed="rId5">
            <a:alphaModFix/>
          </a:blip>
          <a:srcRect b="0" l="0" r="51763" t="5758"/>
          <a:stretch/>
        </p:blipFill>
        <p:spPr>
          <a:xfrm rot="10800000">
            <a:off x="-3" y="5284240"/>
            <a:ext cx="1369422" cy="157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5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0" name="Google Shape;1220;p5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1221" name="Google Shape;1221;p5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2" name="Google Shape;1222;p5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후기</a:t>
              </a:r>
              <a:endParaRPr/>
            </a:p>
          </p:txBody>
        </p:sp>
        <p:sp>
          <p:nvSpPr>
            <p:cNvPr id="1223" name="Google Shape;1223;p5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4" name="Google Shape;1224;p58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87088" y="138350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5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5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2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58"/>
          <p:cNvSpPr txBox="1"/>
          <p:nvPr/>
        </p:nvSpPr>
        <p:spPr>
          <a:xfrm>
            <a:off x="1754275" y="1540875"/>
            <a:ext cx="102867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좋았던 점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5주 동안 Spring Boot를 활용하여 쇼핑몰 프로젝트를 제작했다는 점은 큰 성과였다. 백엔드 개발 역량을 기를 수 있었다. 초반 기획 단계에서 프론트엔드 퍼블리싱을 완료하지 못했지만, 마지막 1-2주 동안 집중하여 마무리할 수 있었다. 이를 통해 시간 관리와 대처 능력을 향상시킬 수 있었다. 팀원 간 소통으로 몇 일간 고민한 문제를 해결하여 소통 능력의 중요성 또한 깨닫게 되었다.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아쉬운 점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프론트엔드 퍼블리싱이 초반에 완료되지 않아 프로젝트 진행에 차질이 있었다. 이로 인해 기능 구현에 어려움이 있었다. 리뷰 게시판 수정 기능을 완전히 구현하지 못했다.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개선점: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향후 프로젝트 진행 시 초반 기획 단계에서 프론트엔드와 백엔드 개발을 균형 있게 진행할 수 있도록 시간 배분을 더 세밀하게 계획해야 할꺼 같다. 리뷰 게시판 수정 기능을 완성하지 못한 부분은 추후 보완해야 할 것 같다. 이번 프로젝트를 통해 Spring Boot를 활용한 백엔드 개발 경험을 쌓을 수 있었고, 시간 관리와 문제 해결 능력 향상에도 도움이 되었다. 향후 프로젝트에서는 이번 경험을 바탕으로 보다 체계적이고 완성도 높은 결과물을 만들어낼 수 있을 것으로 기대된다.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58"/>
          <p:cNvSpPr txBox="1"/>
          <p:nvPr/>
        </p:nvSpPr>
        <p:spPr>
          <a:xfrm>
            <a:off x="541900" y="2339000"/>
            <a:ext cx="9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선욱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58"/>
          <p:cNvSpPr txBox="1"/>
          <p:nvPr/>
        </p:nvSpPr>
        <p:spPr>
          <a:xfrm>
            <a:off x="376100" y="5003750"/>
            <a:ext cx="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58"/>
          <p:cNvSpPr txBox="1"/>
          <p:nvPr/>
        </p:nvSpPr>
        <p:spPr>
          <a:xfrm>
            <a:off x="541900" y="5042150"/>
            <a:ext cx="9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성우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58"/>
          <p:cNvSpPr txBox="1"/>
          <p:nvPr/>
        </p:nvSpPr>
        <p:spPr>
          <a:xfrm>
            <a:off x="1754275" y="4612200"/>
            <a:ext cx="97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58"/>
          <p:cNvSpPr txBox="1"/>
          <p:nvPr/>
        </p:nvSpPr>
        <p:spPr>
          <a:xfrm>
            <a:off x="1701350" y="4569250"/>
            <a:ext cx="9488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&lt;후기&gt;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처음이런 웹페이지 제작을 하면서 몰랐던 부분도 많았습니다 덕분에 많이 배웠고 제 실력도 프로젝트를 시작하기 전보다 정말 많이 늘었다라는걸 느꼈습니다 앞으로도 이런 프로젝트가 있다면 이 경험을 발판 삼아 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훨씬 잘할것 같다는 자신감을 가지게 되는 중요한 경험이 되었던 것 같습니다.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&lt;아쉬운점&gt;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프로젝트의 구상도 중요하지만 계획의 중요성이 정말 크다는 생각이 들었습니다 디테일 한 계획이 없다보니 붕뜨는 느낌이 들었고 다음에도 이런 프로젝트를 한다면 시간분배를 계획에 좀 더 넣어야 겠다는 생각이 들었습니다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00" y="1143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59"/>
          <p:cNvPicPr preferRelativeResize="0"/>
          <p:nvPr/>
        </p:nvPicPr>
        <p:blipFill rotWithShape="1">
          <a:blip r:embed="rId4">
            <a:alphaModFix/>
          </a:blip>
          <a:srcRect b="22185" l="0" r="2095" t="0"/>
          <a:stretch/>
        </p:blipFill>
        <p:spPr>
          <a:xfrm rot="-5400000">
            <a:off x="10645616" y="3135340"/>
            <a:ext cx="2550876" cy="54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59"/>
          <p:cNvPicPr preferRelativeResize="0"/>
          <p:nvPr/>
        </p:nvPicPr>
        <p:blipFill rotWithShape="1">
          <a:blip r:embed="rId5">
            <a:alphaModFix/>
          </a:blip>
          <a:srcRect b="0" l="0" r="51763" t="5758"/>
          <a:stretch/>
        </p:blipFill>
        <p:spPr>
          <a:xfrm rot="10800000">
            <a:off x="-3" y="5284240"/>
            <a:ext cx="1369422" cy="157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5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2" name="Google Shape;1242;p59"/>
          <p:cNvGrpSpPr/>
          <p:nvPr/>
        </p:nvGrpSpPr>
        <p:grpSpPr>
          <a:xfrm>
            <a:off x="376102" y="333243"/>
            <a:ext cx="5948619" cy="775014"/>
            <a:chOff x="376102" y="333243"/>
            <a:chExt cx="5948619" cy="775014"/>
          </a:xfrm>
        </p:grpSpPr>
        <p:sp>
          <p:nvSpPr>
            <p:cNvPr id="1243" name="Google Shape;1243;p5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4" name="Google Shape;1244;p5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마무리</a:t>
              </a:r>
              <a:endParaRPr/>
            </a:p>
          </p:txBody>
        </p:sp>
        <p:sp>
          <p:nvSpPr>
            <p:cNvPr id="1245" name="Google Shape;1245;p59"/>
            <p:cNvSpPr txBox="1"/>
            <p:nvPr/>
          </p:nvSpPr>
          <p:spPr>
            <a:xfrm>
              <a:off x="376102" y="333243"/>
              <a:ext cx="12666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400">
                  <a:solidFill>
                    <a:srgbClr val="3378C8"/>
                  </a:solidFill>
                </a:rPr>
                <a:t>6.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6" name="Google Shape;1246;p59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213085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5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2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9"/>
          <p:cNvSpPr txBox="1"/>
          <p:nvPr/>
        </p:nvSpPr>
        <p:spPr>
          <a:xfrm>
            <a:off x="3132600" y="3765300"/>
            <a:ext cx="620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b="1" sz="7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8" name="Google Shape;208;p19"/>
          <p:cNvGrpSpPr/>
          <p:nvPr/>
        </p:nvGrpSpPr>
        <p:grpSpPr>
          <a:xfrm>
            <a:off x="376102" y="333243"/>
            <a:ext cx="6187950" cy="830997"/>
            <a:chOff x="376102" y="333243"/>
            <a:chExt cx="6187950" cy="830997"/>
          </a:xfrm>
        </p:grpSpPr>
        <p:sp>
          <p:nvSpPr>
            <p:cNvPr id="209" name="Google Shape;209;p19"/>
            <p:cNvSpPr txBox="1"/>
            <p:nvPr/>
          </p:nvSpPr>
          <p:spPr>
            <a:xfrm>
              <a:off x="1461721" y="585057"/>
              <a:ext cx="51023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프로젝트 소개 및 개발 일정</a:t>
              </a:r>
              <a:endParaRPr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9"/>
          <p:cNvGrpSpPr/>
          <p:nvPr/>
        </p:nvGrpSpPr>
        <p:grpSpPr>
          <a:xfrm>
            <a:off x="1767842" y="2585151"/>
            <a:ext cx="8756650" cy="3832181"/>
            <a:chOff x="501798" y="2344962"/>
            <a:chExt cx="2122307" cy="3832181"/>
          </a:xfrm>
        </p:grpSpPr>
        <p:grpSp>
          <p:nvGrpSpPr>
            <p:cNvPr id="220" name="Google Shape;220;p19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221" name="Google Shape;221;p19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23" name="Google Shape;223;p19"/>
            <p:cNvSpPr txBox="1"/>
            <p:nvPr/>
          </p:nvSpPr>
          <p:spPr>
            <a:xfrm>
              <a:off x="698468" y="3216086"/>
              <a:ext cx="1704300" cy="28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800"/>
                <a:buFont typeface="Malgun Gothic"/>
                <a:buAutoNum type="arabicPeriod"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 소개 및 </a:t>
              </a: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역할 분담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342900" lvl="0" marL="34290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78C8"/>
                </a:buClr>
                <a:buSzPts val="1800"/>
                <a:buFont typeface="Malgun Gothic"/>
                <a:buAutoNum type="arabicPeriod"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일정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3. 개발 도구 및 환경 설정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4. 사이트맵 / ERD 설계 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4" name="Google Shape;224;p19"/>
            <p:cNvGrpSpPr/>
            <p:nvPr/>
          </p:nvGrpSpPr>
          <p:grpSpPr>
            <a:xfrm>
              <a:off x="1363496" y="2344962"/>
              <a:ext cx="408282" cy="380422"/>
              <a:chOff x="373180" y="2066948"/>
              <a:chExt cx="889526" cy="828829"/>
            </a:xfrm>
          </p:grpSpPr>
          <p:sp>
            <p:nvSpPr>
              <p:cNvPr id="225" name="Google Shape;225;p19"/>
              <p:cNvSpPr/>
              <p:nvPr/>
            </p:nvSpPr>
            <p:spPr>
              <a:xfrm>
                <a:off x="373180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" name="Google Shape;227;p19"/>
              <p:cNvSpPr txBox="1"/>
              <p:nvPr/>
            </p:nvSpPr>
            <p:spPr>
              <a:xfrm>
                <a:off x="534558" y="2297425"/>
                <a:ext cx="557043" cy="402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</a:rPr>
                  <a:t>2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3" name="Google Shape;233;p20"/>
          <p:cNvGrpSpPr/>
          <p:nvPr/>
        </p:nvGrpSpPr>
        <p:grpSpPr>
          <a:xfrm>
            <a:off x="376102" y="333243"/>
            <a:ext cx="6187950" cy="830997"/>
            <a:chOff x="376102" y="333243"/>
            <a:chExt cx="6187950" cy="830997"/>
          </a:xfrm>
        </p:grpSpPr>
        <p:sp>
          <p:nvSpPr>
            <p:cNvPr id="234" name="Google Shape;234;p20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1461721" y="585057"/>
              <a:ext cx="51023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팀원 소개 및 </a:t>
              </a: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역할 분담</a:t>
              </a:r>
              <a:endParaRPr/>
            </a:p>
          </p:txBody>
        </p:sp>
        <p:sp>
          <p:nvSpPr>
            <p:cNvPr id="236" name="Google Shape;236;p20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0" name="Google Shape;240;p20"/>
          <p:cNvGraphicFramePr/>
          <p:nvPr/>
        </p:nvGraphicFramePr>
        <p:xfrm>
          <a:off x="524528" y="27218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{A5D7B815-693D-44D6-8655-C052727BC7C4}</a:tableStyleId>
              </a:tblPr>
              <a:tblGrid>
                <a:gridCol w="2244075"/>
                <a:gridCol w="1498600"/>
                <a:gridCol w="7475600"/>
              </a:tblGrid>
              <a:tr h="561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황성우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강백천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김주현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남선욱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7860196" y="3492488"/>
            <a:ext cx="2713128" cy="358635"/>
            <a:chOff x="4525872" y="3492488"/>
            <a:chExt cx="2713128" cy="358635"/>
          </a:xfrm>
        </p:grpSpPr>
        <p:sp>
          <p:nvSpPr>
            <p:cNvPr id="244" name="Google Shape;244;p20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0"/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200"/>
                <a:buFont typeface="Noto Sans Symbols"/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서버 배포 / 시큐리티 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4511824" y="3512196"/>
            <a:ext cx="2973708" cy="672888"/>
            <a:chOff x="7579407" y="3492488"/>
            <a:chExt cx="2713128" cy="672888"/>
          </a:xfrm>
        </p:grpSpPr>
        <p:sp>
          <p:nvSpPr>
            <p:cNvPr id="249" name="Google Shape;249;p20"/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 txBox="1"/>
            <p:nvPr/>
          </p:nvSpPr>
          <p:spPr>
            <a:xfrm>
              <a:off x="8133721" y="3519045"/>
              <a:ext cx="18665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 관리, 장바구니, 결제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52" name="Google Shape;252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20"/>
          <p:cNvSpPr/>
          <p:nvPr/>
        </p:nvSpPr>
        <p:spPr>
          <a:xfrm>
            <a:off x="7932199" y="4251550"/>
            <a:ext cx="2701800" cy="358500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7860196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8364252" y="4278107"/>
            <a:ext cx="25061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퍼블리싱</a:t>
            </a:r>
            <a:r>
              <a:rPr b="1" lang="ko-KR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반응형웹페이지</a:t>
            </a:r>
            <a:endParaRPr b="1" sz="12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2204" y="4335700"/>
            <a:ext cx="216867" cy="193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0"/>
          <p:cNvGrpSpPr/>
          <p:nvPr/>
        </p:nvGrpSpPr>
        <p:grpSpPr>
          <a:xfrm>
            <a:off x="4525670" y="5046048"/>
            <a:ext cx="2793821" cy="358635"/>
            <a:chOff x="4525871" y="5045671"/>
            <a:chExt cx="2859592" cy="358635"/>
          </a:xfrm>
        </p:grpSpPr>
        <p:sp>
          <p:nvSpPr>
            <p:cNvPr id="258" name="Google Shape;258;p20"/>
            <p:cNvSpPr/>
            <p:nvPr/>
          </p:nvSpPr>
          <p:spPr>
            <a:xfrm>
              <a:off x="4525871" y="5045671"/>
              <a:ext cx="2701571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5144763" y="5069023"/>
              <a:ext cx="2240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순수 디자인,  </a:t>
              </a: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퍼블리싱 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1" name="Google Shape;261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0"/>
          <p:cNvGrpSpPr/>
          <p:nvPr/>
        </p:nvGrpSpPr>
        <p:grpSpPr>
          <a:xfrm>
            <a:off x="7860546" y="5045816"/>
            <a:ext cx="2701687" cy="358635"/>
            <a:chOff x="7579407" y="5045671"/>
            <a:chExt cx="2452066" cy="358635"/>
          </a:xfrm>
        </p:grpSpPr>
        <p:sp>
          <p:nvSpPr>
            <p:cNvPr id="263" name="Google Shape;263;p20"/>
            <p:cNvSpPr/>
            <p:nvPr/>
          </p:nvSpPr>
          <p:spPr>
            <a:xfrm>
              <a:off x="7579407" y="5045671"/>
              <a:ext cx="2265450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8065573" y="5069275"/>
              <a:ext cx="1965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회원관리, </a:t>
              </a: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소셜 로그인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6" name="Google Shape;266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20"/>
          <p:cNvGrpSpPr/>
          <p:nvPr/>
        </p:nvGrpSpPr>
        <p:grpSpPr>
          <a:xfrm>
            <a:off x="4525872" y="5811259"/>
            <a:ext cx="2639347" cy="358635"/>
            <a:chOff x="4525872" y="5811259"/>
            <a:chExt cx="2639347" cy="358635"/>
          </a:xfrm>
        </p:grpSpPr>
        <p:sp>
          <p:nvSpPr>
            <p:cNvPr id="268" name="Google Shape;268;p20"/>
            <p:cNvSpPr/>
            <p:nvPr/>
          </p:nvSpPr>
          <p:spPr>
            <a:xfrm>
              <a:off x="4525873" y="5811259"/>
              <a:ext cx="1966172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0"/>
            <p:cNvSpPr txBox="1"/>
            <p:nvPr/>
          </p:nvSpPr>
          <p:spPr>
            <a:xfrm>
              <a:off x="5023037" y="5837816"/>
              <a:ext cx="21421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페이징 처리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71" name="Google Shape;271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0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5789" y="3434835"/>
            <a:ext cx="534225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1931" y="4188126"/>
            <a:ext cx="534225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2565" y="5702385"/>
            <a:ext cx="534225" cy="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5788" y="4941417"/>
            <a:ext cx="532800" cy="53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0"/>
          <p:cNvGrpSpPr/>
          <p:nvPr/>
        </p:nvGrpSpPr>
        <p:grpSpPr>
          <a:xfrm>
            <a:off x="4535000" y="4267306"/>
            <a:ext cx="3179775" cy="488257"/>
            <a:chOff x="7579407" y="4251550"/>
            <a:chExt cx="3258624" cy="488257"/>
          </a:xfrm>
        </p:grpSpPr>
        <p:sp>
          <p:nvSpPr>
            <p:cNvPr id="280" name="Google Shape;280;p20"/>
            <p:cNvSpPr/>
            <p:nvPr/>
          </p:nvSpPr>
          <p:spPr>
            <a:xfrm>
              <a:off x="7579407" y="4251550"/>
              <a:ext cx="3258624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 txBox="1"/>
            <p:nvPr/>
          </p:nvSpPr>
          <p:spPr>
            <a:xfrm>
              <a:off x="8133721" y="4278107"/>
              <a:ext cx="254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 등록(수정/삭제), 상품 상세</a:t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83" name="Google Shape;283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20"/>
          <p:cNvGrpSpPr/>
          <p:nvPr/>
        </p:nvGrpSpPr>
        <p:grpSpPr>
          <a:xfrm>
            <a:off x="7880073" y="5805264"/>
            <a:ext cx="2245574" cy="358635"/>
            <a:chOff x="4525872" y="5811259"/>
            <a:chExt cx="2245574" cy="358635"/>
          </a:xfrm>
        </p:grpSpPr>
        <p:sp>
          <p:nvSpPr>
            <p:cNvPr id="285" name="Google Shape;285;p20"/>
            <p:cNvSpPr/>
            <p:nvPr/>
          </p:nvSpPr>
          <p:spPr>
            <a:xfrm>
              <a:off x="4525872" y="5811259"/>
              <a:ext cx="2245574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0"/>
            <p:cNvSpPr txBox="1"/>
            <p:nvPr/>
          </p:nvSpPr>
          <p:spPr>
            <a:xfrm>
              <a:off x="5023051" y="5837820"/>
              <a:ext cx="163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게시판(리뷰, QnA)</a:t>
              </a:r>
              <a:endParaRPr/>
            </a:p>
          </p:txBody>
        </p:sp>
        <p:pic>
          <p:nvPicPr>
            <p:cNvPr id="288" name="Google Shape;288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4">
            <a:alphaModFix/>
          </a:blip>
          <a:srcRect b="0" l="0" r="36132" t="4365"/>
          <a:stretch/>
        </p:blipFill>
        <p:spPr>
          <a:xfrm flipH="1" rot="-5400000">
            <a:off x="-70596" y="5743970"/>
            <a:ext cx="1184627" cy="10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5">
            <a:alphaModFix/>
          </a:blip>
          <a:srcRect b="36588" l="0" r="16078" t="0"/>
          <a:stretch/>
        </p:blipFill>
        <p:spPr>
          <a:xfrm rot="-5400000">
            <a:off x="8716891" y="2969799"/>
            <a:ext cx="4528064" cy="242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297" name="Google Shape;297;p21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2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일정</a:t>
              </a:r>
              <a:endParaRPr/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5400">
                  <a:solidFill>
                    <a:srgbClr val="3378C8"/>
                  </a:solidFill>
                </a:rPr>
                <a:t>2.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" name="Google Shape;300;p21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3" name="Google Shape;303;p21"/>
          <p:cNvGraphicFramePr/>
          <p:nvPr/>
        </p:nvGraphicFramePr>
        <p:xfrm>
          <a:off x="515953" y="2492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{A5D7B815-693D-44D6-8655-C052727BC7C4}</a:tableStyleId>
              </a:tblPr>
              <a:tblGrid>
                <a:gridCol w="1494775"/>
                <a:gridCol w="2324100"/>
                <a:gridCol w="5153025"/>
                <a:gridCol w="2246375"/>
              </a:tblGrid>
              <a:tr h="38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4705"/>
                      </a:srgb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 /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퍼블리싱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27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82550" lvl="0" marL="17145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구축/배포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/1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오류 수정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2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(금)(총 </a:t>
                      </a:r>
                      <a:r>
                        <a:rPr b="1" lang="ko-KR" sz="120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-KR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4" name="Google Shape;30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625" y="5477900"/>
            <a:ext cx="124936" cy="124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1"/>
          <p:cNvGrpSpPr/>
          <p:nvPr/>
        </p:nvGrpSpPr>
        <p:grpSpPr>
          <a:xfrm>
            <a:off x="4574111" y="3010307"/>
            <a:ext cx="2474844" cy="326913"/>
            <a:chOff x="4574111" y="3307757"/>
            <a:chExt cx="2474844" cy="326913"/>
          </a:xfrm>
        </p:grpSpPr>
        <p:grpSp>
          <p:nvGrpSpPr>
            <p:cNvPr id="306" name="Google Shape;306;p21"/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307" name="Google Shape;307;p21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08" name="Google Shape;308;p21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1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0" name="Google Shape;310;p21"/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11" name="Google Shape;311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21"/>
          <p:cNvGrpSpPr/>
          <p:nvPr/>
        </p:nvGrpSpPr>
        <p:grpSpPr>
          <a:xfrm>
            <a:off x="7449887" y="3010307"/>
            <a:ext cx="1446308" cy="326913"/>
            <a:chOff x="7383737" y="3307757"/>
            <a:chExt cx="1446308" cy="326913"/>
          </a:xfrm>
        </p:grpSpPr>
        <p:grpSp>
          <p:nvGrpSpPr>
            <p:cNvPr id="313" name="Google Shape;313;p21"/>
            <p:cNvGrpSpPr/>
            <p:nvPr/>
          </p:nvGrpSpPr>
          <p:grpSpPr>
            <a:xfrm>
              <a:off x="7383737" y="3307757"/>
              <a:ext cx="1446308" cy="326913"/>
              <a:chOff x="4665551" y="3307757"/>
              <a:chExt cx="1446308" cy="326913"/>
            </a:xfrm>
          </p:grpSpPr>
          <p:grpSp>
            <p:nvGrpSpPr>
              <p:cNvPr id="314" name="Google Shape;314;p21"/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315" name="Google Shape;315;p21"/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21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7" name="Google Shape;317;p21"/>
              <p:cNvSpPr txBox="1"/>
              <p:nvPr/>
            </p:nvSpPr>
            <p:spPr>
              <a:xfrm>
                <a:off x="5018659" y="3340188"/>
                <a:ext cx="10932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디비 설계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18" name="Google Shape;318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21"/>
          <p:cNvGrpSpPr/>
          <p:nvPr/>
        </p:nvGrpSpPr>
        <p:grpSpPr>
          <a:xfrm>
            <a:off x="4574098" y="3537657"/>
            <a:ext cx="2989952" cy="326913"/>
            <a:chOff x="4574098" y="3841157"/>
            <a:chExt cx="2989952" cy="326913"/>
          </a:xfrm>
        </p:grpSpPr>
        <p:grpSp>
          <p:nvGrpSpPr>
            <p:cNvPr id="320" name="Google Shape;320;p21"/>
            <p:cNvGrpSpPr/>
            <p:nvPr/>
          </p:nvGrpSpPr>
          <p:grpSpPr>
            <a:xfrm>
              <a:off x="4574098" y="3841157"/>
              <a:ext cx="2989952" cy="326913"/>
              <a:chOff x="4665538" y="3307757"/>
              <a:chExt cx="2989952" cy="326913"/>
            </a:xfrm>
          </p:grpSpPr>
          <p:grpSp>
            <p:nvGrpSpPr>
              <p:cNvPr id="321" name="Google Shape;321;p21"/>
              <p:cNvGrpSpPr/>
              <p:nvPr/>
            </p:nvGrpSpPr>
            <p:grpSpPr>
              <a:xfrm>
                <a:off x="4665538" y="3307757"/>
                <a:ext cx="2766118" cy="326913"/>
                <a:chOff x="4665538" y="3307757"/>
                <a:chExt cx="2961000" cy="358635"/>
              </a:xfrm>
            </p:grpSpPr>
            <p:sp>
              <p:nvSpPr>
                <p:cNvPr id="322" name="Google Shape;322;p21"/>
                <p:cNvSpPr/>
                <p:nvPr/>
              </p:nvSpPr>
              <p:spPr>
                <a:xfrm>
                  <a:off x="4665538" y="3307759"/>
                  <a:ext cx="2961000" cy="3585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21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4" name="Google Shape;324;p21"/>
              <p:cNvSpPr txBox="1"/>
              <p:nvPr/>
            </p:nvSpPr>
            <p:spPr>
              <a:xfrm>
                <a:off x="5024190" y="3330213"/>
                <a:ext cx="26313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참고 사이트 검색 및 디자인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25" name="Google Shape;325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" name="Google Shape;326;p21"/>
          <p:cNvGrpSpPr/>
          <p:nvPr/>
        </p:nvGrpSpPr>
        <p:grpSpPr>
          <a:xfrm>
            <a:off x="4574111" y="4064994"/>
            <a:ext cx="2456768" cy="326913"/>
            <a:chOff x="4574111" y="4369794"/>
            <a:chExt cx="2456768" cy="326913"/>
          </a:xfrm>
        </p:grpSpPr>
        <p:grpSp>
          <p:nvGrpSpPr>
            <p:cNvPr id="327" name="Google Shape;327;p21"/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328" name="Google Shape;328;p21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29" name="Google Shape;329;p21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21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1" name="Google Shape;331;p21"/>
              <p:cNvSpPr txBox="1"/>
              <p:nvPr/>
            </p:nvSpPr>
            <p:spPr>
              <a:xfrm>
                <a:off x="5018659" y="3340188"/>
                <a:ext cx="19716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기능 구현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32" name="Google Shape;332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Google Shape;333;p21"/>
          <p:cNvGrpSpPr/>
          <p:nvPr/>
        </p:nvGrpSpPr>
        <p:grpSpPr>
          <a:xfrm>
            <a:off x="4574111" y="4592044"/>
            <a:ext cx="2456768" cy="326913"/>
            <a:chOff x="4574111" y="4896844"/>
            <a:chExt cx="2456768" cy="326913"/>
          </a:xfrm>
        </p:grpSpPr>
        <p:grpSp>
          <p:nvGrpSpPr>
            <p:cNvPr id="334" name="Google Shape;334;p21"/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335" name="Google Shape;335;p21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336" name="Google Shape;336;p21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21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8" name="Google Shape;338;p21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aws 서버 연결 및 배포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39" name="Google Shape;339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5" name="Google Shape;345;p22"/>
          <p:cNvGrpSpPr/>
          <p:nvPr/>
        </p:nvGrpSpPr>
        <p:grpSpPr>
          <a:xfrm>
            <a:off x="376102" y="333243"/>
            <a:ext cx="6187950" cy="831300"/>
            <a:chOff x="376102" y="333243"/>
            <a:chExt cx="6187950" cy="831300"/>
          </a:xfrm>
        </p:grpSpPr>
        <p:sp>
          <p:nvSpPr>
            <p:cNvPr id="346" name="Google Shape;346;p2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2"/>
            <p:cNvSpPr txBox="1"/>
            <p:nvPr/>
          </p:nvSpPr>
          <p:spPr>
            <a:xfrm>
              <a:off x="1461721" y="585057"/>
              <a:ext cx="51023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도구 및 환경 설정</a:t>
              </a:r>
              <a:endParaRPr/>
            </a:p>
          </p:txBody>
        </p:sp>
        <p:sp>
          <p:nvSpPr>
            <p:cNvPr id="348" name="Google Shape;348;p2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3378C8"/>
                  </a:solidFill>
                </a:rPr>
                <a:t>3</a:t>
              </a:r>
              <a:r>
                <a:rPr b="1"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 rotWithShape="1">
          <a:blip r:embed="rId4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2204" y="4335700"/>
            <a:ext cx="216867" cy="19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22"/>
          <p:cNvGrpSpPr/>
          <p:nvPr/>
        </p:nvGrpSpPr>
        <p:grpSpPr>
          <a:xfrm>
            <a:off x="541891" y="1430219"/>
            <a:ext cx="10526224" cy="307800"/>
            <a:chOff x="541891" y="1430219"/>
            <a:chExt cx="10526224" cy="307800"/>
          </a:xfrm>
        </p:grpSpPr>
        <p:sp>
          <p:nvSpPr>
            <p:cNvPr id="359" name="Google Shape;359;p22"/>
            <p:cNvSpPr txBox="1"/>
            <p:nvPr/>
          </p:nvSpPr>
          <p:spPr>
            <a:xfrm>
              <a:off x="743615" y="1430219"/>
              <a:ext cx="1032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1" name="Google Shape;36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76703" y="2511592"/>
            <a:ext cx="4658258" cy="403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3"/>
          <p:cNvGrpSpPr/>
          <p:nvPr/>
        </p:nvGrpSpPr>
        <p:grpSpPr>
          <a:xfrm>
            <a:off x="1792159" y="2316700"/>
            <a:ext cx="8756650" cy="3832181"/>
            <a:chOff x="501798" y="2344962"/>
            <a:chExt cx="2122307" cy="3832181"/>
          </a:xfrm>
        </p:grpSpPr>
        <p:grpSp>
          <p:nvGrpSpPr>
            <p:cNvPr id="367" name="Google Shape;367;p23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368" name="Google Shape;368;p2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9" name="Google Shape;369;p2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0" name="Google Shape;370;p23"/>
            <p:cNvSpPr txBox="1"/>
            <p:nvPr/>
          </p:nvSpPr>
          <p:spPr>
            <a:xfrm>
              <a:off x="698466" y="3216090"/>
              <a:ext cx="1704241" cy="675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1" name="Google Shape;371;p23"/>
            <p:cNvGrpSpPr/>
            <p:nvPr/>
          </p:nvGrpSpPr>
          <p:grpSpPr>
            <a:xfrm>
              <a:off x="1363496" y="2344962"/>
              <a:ext cx="408282" cy="380422"/>
              <a:chOff x="373180" y="2066948"/>
              <a:chExt cx="889526" cy="828829"/>
            </a:xfrm>
          </p:grpSpPr>
          <p:sp>
            <p:nvSpPr>
              <p:cNvPr id="372" name="Google Shape;372;p23"/>
              <p:cNvSpPr/>
              <p:nvPr/>
            </p:nvSpPr>
            <p:spPr>
              <a:xfrm>
                <a:off x="373180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4" name="Google Shape;374;p23"/>
              <p:cNvSpPr txBox="1"/>
              <p:nvPr/>
            </p:nvSpPr>
            <p:spPr>
              <a:xfrm>
                <a:off x="534558" y="2297425"/>
                <a:ext cx="557043" cy="4023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메뉴 구조도</a:t>
                </a:r>
                <a:endParaRPr/>
              </a:p>
            </p:txBody>
          </p:sp>
        </p:grpSp>
        <p:cxnSp>
          <p:nvCxnSpPr>
            <p:cNvPr id="375" name="Google Shape;375;p23"/>
            <p:cNvCxnSpPr/>
            <p:nvPr/>
          </p:nvCxnSpPr>
          <p:spPr>
            <a:xfrm>
              <a:off x="1458728" y="5905534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6" name="Google Shape;376;p23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7" name="Google Shape;377;p23"/>
          <p:cNvGrpSpPr/>
          <p:nvPr/>
        </p:nvGrpSpPr>
        <p:grpSpPr>
          <a:xfrm>
            <a:off x="376102" y="333243"/>
            <a:ext cx="6188019" cy="831300"/>
            <a:chOff x="376102" y="333243"/>
            <a:chExt cx="6188019" cy="831300"/>
          </a:xfrm>
        </p:grpSpPr>
        <p:sp>
          <p:nvSpPr>
            <p:cNvPr id="378" name="Google Shape;378;p2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3"/>
            <p:cNvSpPr txBox="1"/>
            <p:nvPr/>
          </p:nvSpPr>
          <p:spPr>
            <a:xfrm>
              <a:off x="1461721" y="585057"/>
              <a:ext cx="5102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사이트맵 / ERD </a:t>
              </a:r>
              <a:endParaRPr b="1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2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3378C8"/>
                  </a:solidFill>
                </a:rPr>
                <a:t>4</a:t>
              </a:r>
              <a:r>
                <a:rPr b="1"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1" name="Google Shape;381;p23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 rotWithShape="1">
          <a:blip r:embed="rId4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3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833039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4875" y="2717375"/>
            <a:ext cx="8125751" cy="31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